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89915"/>
            <a:ext cx="8324088" cy="1175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5924" y="0"/>
            <a:ext cx="7423404" cy="1633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7200" y="116598"/>
            <a:ext cx="8229600" cy="10801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7200" y="116598"/>
            <a:ext cx="8229600" cy="1080135"/>
          </a:xfrm>
          <a:custGeom>
            <a:avLst/>
            <a:gdLst/>
            <a:ahLst/>
            <a:cxnLst/>
            <a:rect l="l" t="t" r="r" b="b"/>
            <a:pathLst>
              <a:path w="8229600" h="1080135">
                <a:moveTo>
                  <a:pt x="0" y="1080122"/>
                </a:moveTo>
                <a:lnTo>
                  <a:pt x="8229600" y="1080122"/>
                </a:lnTo>
                <a:lnTo>
                  <a:pt x="8229600" y="0"/>
                </a:lnTo>
                <a:lnTo>
                  <a:pt x="0" y="0"/>
                </a:lnTo>
                <a:lnTo>
                  <a:pt x="0" y="1080122"/>
                </a:lnTo>
                <a:close/>
              </a:path>
            </a:pathLst>
          </a:custGeom>
          <a:ln w="9525">
            <a:solidFill>
              <a:srgbClr val="F692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5924" y="60960"/>
            <a:ext cx="7423404" cy="17617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1610" y="2540"/>
            <a:ext cx="664077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67" y="1520316"/>
            <a:ext cx="6797675" cy="2720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2251" y="665987"/>
            <a:ext cx="7866888" cy="1563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2336" y="566927"/>
            <a:ext cx="8171688" cy="19293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546" y="692658"/>
            <a:ext cx="7772400" cy="147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9546" y="692658"/>
            <a:ext cx="7772400" cy="1383071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1706245" marR="236854" indent="-1464945">
              <a:lnSpc>
                <a:spcPct val="100000"/>
              </a:lnSpc>
              <a:spcBef>
                <a:spcPts val="225"/>
              </a:spcBef>
            </a:pPr>
            <a:r>
              <a:rPr lang="en-US" sz="4400" spc="-15" dirty="0" smtClean="0"/>
              <a:t>Lecture four(Critical Angle: Total  Internal Reflection)</a:t>
            </a:r>
            <a:endParaRPr sz="4400" dirty="0"/>
          </a:p>
        </p:txBody>
      </p:sp>
      <p:sp>
        <p:nvSpPr>
          <p:cNvPr id="6" name="object 6"/>
          <p:cNvSpPr txBox="1"/>
          <p:nvPr/>
        </p:nvSpPr>
        <p:spPr>
          <a:xfrm>
            <a:off x="1528952" y="2979839"/>
            <a:ext cx="6087745" cy="226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065" marR="1021715" algn="ctr">
              <a:lnSpc>
                <a:spcPct val="120000"/>
              </a:lnSpc>
              <a:spcBef>
                <a:spcPts val="100"/>
              </a:spcBef>
            </a:pPr>
            <a:r>
              <a:rPr sz="3200" spc="-114" dirty="0">
                <a:latin typeface="Calibri"/>
                <a:cs typeface="Calibri"/>
              </a:rPr>
              <a:t>Dr. </a:t>
            </a:r>
            <a:r>
              <a:rPr sz="3200" spc="-5" dirty="0">
                <a:latin typeface="Calibri"/>
                <a:cs typeface="Calibri"/>
              </a:rPr>
              <a:t>Sabah </a:t>
            </a:r>
            <a:r>
              <a:rPr sz="3200" spc="-10" dirty="0">
                <a:latin typeface="Calibri"/>
                <a:cs typeface="Calibri"/>
              </a:rPr>
              <a:t>Ibrahim </a:t>
            </a:r>
            <a:r>
              <a:rPr sz="3200" spc="-5" dirty="0">
                <a:latin typeface="Calibri"/>
                <a:cs typeface="Calibri"/>
              </a:rPr>
              <a:t>Abbas  </a:t>
            </a:r>
            <a:r>
              <a:rPr sz="3200" spc="-10" dirty="0">
                <a:latin typeface="Calibri"/>
                <a:cs typeface="Calibri"/>
              </a:rPr>
              <a:t>Al-Karkh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University</a:t>
            </a:r>
            <a:endParaRPr sz="320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  <a:spcBef>
                <a:spcPts val="770"/>
              </a:spcBef>
              <a:tabLst>
                <a:tab pos="1358265" algn="l"/>
              </a:tabLst>
            </a:pPr>
            <a:r>
              <a:rPr sz="3200" spc="-10" dirty="0">
                <a:latin typeface="Calibri"/>
                <a:cs typeface="Calibri"/>
              </a:rPr>
              <a:t>college	</a:t>
            </a:r>
            <a:r>
              <a:rPr sz="3200" spc="-5" dirty="0">
                <a:latin typeface="Calibri"/>
                <a:cs typeface="Calibri"/>
              </a:rPr>
              <a:t>of Sciences –Medical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physics  </a:t>
            </a:r>
            <a:r>
              <a:rPr sz="3200" spc="-10" dirty="0">
                <a:latin typeface="Calibri"/>
                <a:cs typeface="Calibri"/>
              </a:rPr>
              <a:t>department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1983828"/>
            <a:ext cx="7086600" cy="4181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43025" marR="5080" indent="-1330960">
              <a:lnSpc>
                <a:spcPct val="100000"/>
              </a:lnSpc>
              <a:spcBef>
                <a:spcPts val="95"/>
              </a:spcBef>
            </a:pPr>
            <a:r>
              <a:rPr lang="en-US" spc="-15" dirty="0" smtClean="0"/>
              <a:t>Lecture four(Critical Angle: Total  Internal Reflection)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605739" y="2068194"/>
            <a:ext cx="11747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55" dirty="0">
                <a:latin typeface="Cambria Math"/>
                <a:cs typeface="Cambria Math"/>
              </a:rPr>
              <a:t>𝐿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3854" y="206806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4355" y="1963166"/>
            <a:ext cx="871855" cy="212090"/>
          </a:xfrm>
          <a:custGeom>
            <a:avLst/>
            <a:gdLst/>
            <a:ahLst/>
            <a:cxnLst/>
            <a:rect l="l" t="t" r="r" b="b"/>
            <a:pathLst>
              <a:path w="871855" h="212089">
                <a:moveTo>
                  <a:pt x="804037" y="0"/>
                </a:moveTo>
                <a:lnTo>
                  <a:pt x="800988" y="8636"/>
                </a:lnTo>
                <a:lnTo>
                  <a:pt x="813256" y="13946"/>
                </a:lnTo>
                <a:lnTo>
                  <a:pt x="823785" y="21304"/>
                </a:lnTo>
                <a:lnTo>
                  <a:pt x="845151" y="55429"/>
                </a:lnTo>
                <a:lnTo>
                  <a:pt x="852169" y="104775"/>
                </a:lnTo>
                <a:lnTo>
                  <a:pt x="851384" y="123444"/>
                </a:lnTo>
                <a:lnTo>
                  <a:pt x="839596" y="169163"/>
                </a:lnTo>
                <a:lnTo>
                  <a:pt x="813415" y="197792"/>
                </a:lnTo>
                <a:lnTo>
                  <a:pt x="801369" y="203200"/>
                </a:lnTo>
                <a:lnTo>
                  <a:pt x="804037" y="211709"/>
                </a:lnTo>
                <a:lnTo>
                  <a:pt x="844434" y="187705"/>
                </a:lnTo>
                <a:lnTo>
                  <a:pt x="867156" y="143335"/>
                </a:lnTo>
                <a:lnTo>
                  <a:pt x="871474" y="105918"/>
                </a:lnTo>
                <a:lnTo>
                  <a:pt x="870380" y="86536"/>
                </a:lnTo>
                <a:lnTo>
                  <a:pt x="854075" y="37084"/>
                </a:lnTo>
                <a:lnTo>
                  <a:pt x="819374" y="5544"/>
                </a:lnTo>
                <a:lnTo>
                  <a:pt x="804037" y="0"/>
                </a:lnTo>
                <a:close/>
              </a:path>
              <a:path w="871855" h="212089">
                <a:moveTo>
                  <a:pt x="67437" y="0"/>
                </a:moveTo>
                <a:lnTo>
                  <a:pt x="27092" y="24110"/>
                </a:lnTo>
                <a:lnTo>
                  <a:pt x="4365" y="68595"/>
                </a:lnTo>
                <a:lnTo>
                  <a:pt x="0" y="105918"/>
                </a:lnTo>
                <a:lnTo>
                  <a:pt x="1075" y="125370"/>
                </a:lnTo>
                <a:lnTo>
                  <a:pt x="17399" y="174751"/>
                </a:lnTo>
                <a:lnTo>
                  <a:pt x="52081" y="206184"/>
                </a:lnTo>
                <a:lnTo>
                  <a:pt x="67437" y="211709"/>
                </a:lnTo>
                <a:lnTo>
                  <a:pt x="70231" y="203200"/>
                </a:lnTo>
                <a:lnTo>
                  <a:pt x="58130" y="197792"/>
                </a:lnTo>
                <a:lnTo>
                  <a:pt x="47720" y="190325"/>
                </a:lnTo>
                <a:lnTo>
                  <a:pt x="26376" y="155638"/>
                </a:lnTo>
                <a:lnTo>
                  <a:pt x="19303" y="104775"/>
                </a:lnTo>
                <a:lnTo>
                  <a:pt x="20089" y="86723"/>
                </a:lnTo>
                <a:lnTo>
                  <a:pt x="31877" y="42163"/>
                </a:lnTo>
                <a:lnTo>
                  <a:pt x="58291" y="13946"/>
                </a:lnTo>
                <a:lnTo>
                  <a:pt x="70484" y="8636"/>
                </a:lnTo>
                <a:lnTo>
                  <a:pt x="674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3854" y="2464307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01167" y="3141344"/>
            <a:ext cx="48260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85" dirty="0">
                <a:latin typeface="Cambria Math"/>
                <a:cs typeface="Cambria Math"/>
              </a:rPr>
              <a:t>sin</a:t>
            </a:r>
            <a:r>
              <a:rPr sz="1300" spc="-80" dirty="0">
                <a:latin typeface="Cambria Math"/>
                <a:cs typeface="Cambria Math"/>
              </a:rPr>
              <a:t>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3854" y="3140964"/>
            <a:ext cx="463550" cy="0"/>
          </a:xfrm>
          <a:custGeom>
            <a:avLst/>
            <a:gdLst/>
            <a:ahLst/>
            <a:cxnLst/>
            <a:rect l="l" t="t" r="r" b="b"/>
            <a:pathLst>
              <a:path w="463550">
                <a:moveTo>
                  <a:pt x="0" y="0"/>
                </a:moveTo>
                <a:lnTo>
                  <a:pt x="463295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1167" y="2831719"/>
            <a:ext cx="919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85" dirty="0">
                <a:latin typeface="Cambria Math"/>
                <a:cs typeface="Cambria Math"/>
              </a:rPr>
              <a:t>sin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1 </a:t>
            </a:r>
            <a:r>
              <a:rPr sz="2700" baseline="-32407" dirty="0">
                <a:latin typeface="Cambria Math"/>
                <a:cs typeface="Cambria Math"/>
              </a:rPr>
              <a:t>=</a:t>
            </a:r>
            <a:r>
              <a:rPr sz="2700" spc="-104" baseline="-32407" dirty="0">
                <a:latin typeface="Cambria Math"/>
                <a:cs typeface="Cambria Math"/>
              </a:rPr>
              <a:t> </a:t>
            </a:r>
            <a:r>
              <a:rPr sz="2700" baseline="-32407" dirty="0">
                <a:latin typeface="Cambria Math"/>
                <a:cs typeface="Cambria Math"/>
              </a:rPr>
              <a:t>𝑛</a:t>
            </a:r>
            <a:endParaRPr sz="2700" baseline="-32407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40147" y="2995929"/>
            <a:ext cx="1116330" cy="220345"/>
          </a:xfrm>
          <a:custGeom>
            <a:avLst/>
            <a:gdLst/>
            <a:ahLst/>
            <a:cxnLst/>
            <a:rect l="l" t="t" r="r" b="b"/>
            <a:pathLst>
              <a:path w="1116329" h="220344">
                <a:moveTo>
                  <a:pt x="44265" y="120650"/>
                </a:moveTo>
                <a:lnTo>
                  <a:pt x="22351" y="120650"/>
                </a:lnTo>
                <a:lnTo>
                  <a:pt x="68579" y="220091"/>
                </a:lnTo>
                <a:lnTo>
                  <a:pt x="79375" y="220091"/>
                </a:lnTo>
                <a:lnTo>
                  <a:pt x="87999" y="190627"/>
                </a:lnTo>
                <a:lnTo>
                  <a:pt x="76073" y="190627"/>
                </a:lnTo>
                <a:lnTo>
                  <a:pt x="44265" y="120650"/>
                </a:lnTo>
                <a:close/>
              </a:path>
              <a:path w="1116329" h="220344">
                <a:moveTo>
                  <a:pt x="159638" y="0"/>
                </a:moveTo>
                <a:lnTo>
                  <a:pt x="131190" y="0"/>
                </a:lnTo>
                <a:lnTo>
                  <a:pt x="76073" y="190627"/>
                </a:lnTo>
                <a:lnTo>
                  <a:pt x="87999" y="190627"/>
                </a:lnTo>
                <a:lnTo>
                  <a:pt x="139446" y="14859"/>
                </a:lnTo>
                <a:lnTo>
                  <a:pt x="1116202" y="14859"/>
                </a:lnTo>
                <a:lnTo>
                  <a:pt x="1116202" y="254"/>
                </a:lnTo>
                <a:lnTo>
                  <a:pt x="159638" y="254"/>
                </a:lnTo>
                <a:lnTo>
                  <a:pt x="159638" y="0"/>
                </a:lnTo>
                <a:close/>
              </a:path>
              <a:path w="1116329" h="220344">
                <a:moveTo>
                  <a:pt x="36702" y="104012"/>
                </a:moveTo>
                <a:lnTo>
                  <a:pt x="0" y="120650"/>
                </a:lnTo>
                <a:lnTo>
                  <a:pt x="3428" y="129032"/>
                </a:lnTo>
                <a:lnTo>
                  <a:pt x="22351" y="120650"/>
                </a:lnTo>
                <a:lnTo>
                  <a:pt x="44265" y="120650"/>
                </a:lnTo>
                <a:lnTo>
                  <a:pt x="36702" y="104012"/>
                </a:lnTo>
                <a:close/>
              </a:path>
              <a:path w="1116329" h="220344">
                <a:moveTo>
                  <a:pt x="1116202" y="14859"/>
                </a:moveTo>
                <a:lnTo>
                  <a:pt x="146938" y="14859"/>
                </a:lnTo>
                <a:lnTo>
                  <a:pt x="146938" y="15494"/>
                </a:lnTo>
                <a:lnTo>
                  <a:pt x="1116202" y="15494"/>
                </a:lnTo>
                <a:lnTo>
                  <a:pt x="1116202" y="14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761235" y="2966084"/>
            <a:ext cx="4102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26740" algn="l"/>
              </a:tabLst>
            </a:pPr>
            <a:r>
              <a:rPr sz="1800" dirty="0">
                <a:latin typeface="Calibri"/>
                <a:cs typeface="Calibri"/>
              </a:rPr>
              <a:t>;  </a:t>
            </a:r>
            <a:r>
              <a:rPr sz="1800" spc="-10" dirty="0">
                <a:latin typeface="Calibri"/>
                <a:cs typeface="Calibri"/>
              </a:rPr>
              <a:t>From </a:t>
            </a:r>
            <a:r>
              <a:rPr sz="1800" spc="-5" dirty="0">
                <a:latin typeface="Calibri"/>
                <a:cs typeface="Calibri"/>
              </a:rPr>
              <a:t>basic geometry </a:t>
            </a:r>
            <a:r>
              <a:rPr sz="1800" dirty="0">
                <a:latin typeface="Cambria Math"/>
                <a:cs typeface="Cambria Math"/>
              </a:rPr>
              <a:t>cos</a:t>
            </a:r>
            <a:r>
              <a:rPr sz="1800" spc="-4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𝜃</a:t>
            </a:r>
            <a:r>
              <a:rPr sz="1800" spc="15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	1 − </a:t>
            </a:r>
            <a:r>
              <a:rPr sz="1800" spc="10" dirty="0">
                <a:latin typeface="Cambria Math"/>
                <a:cs typeface="Cambria Math"/>
              </a:rPr>
              <a:t>sin</a:t>
            </a:r>
            <a:r>
              <a:rPr sz="1950" spc="15" baseline="23504" dirty="0">
                <a:latin typeface="Cambria Math"/>
                <a:cs typeface="Cambria Math"/>
              </a:rPr>
              <a:t>2</a:t>
            </a:r>
            <a:r>
              <a:rPr sz="1950" spc="7" baseline="2350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𝜃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0" dirty="0"/>
              <a:t>at</a:t>
            </a:r>
            <a:r>
              <a:rPr spc="-5" dirty="0"/>
              <a:t> triangles:</a:t>
            </a: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SzPct val="138461"/>
              <a:buFont typeface="Arial"/>
              <a:buChar char="•"/>
              <a:tabLst>
                <a:tab pos="354965" algn="l"/>
                <a:tab pos="355600" algn="l"/>
                <a:tab pos="2019935" algn="l"/>
              </a:tabLst>
            </a:pPr>
            <a:r>
              <a:rPr sz="1950" spc="127" baseline="44871" dirty="0">
                <a:latin typeface="Cambria Math"/>
                <a:cs typeface="Cambria Math"/>
              </a:rPr>
              <a:t>𝑥  </a:t>
            </a:r>
            <a:r>
              <a:rPr sz="1800" dirty="0">
                <a:latin typeface="Cambria Math"/>
                <a:cs typeface="Cambria Math"/>
              </a:rPr>
              <a:t>= </a:t>
            </a:r>
            <a:r>
              <a:rPr sz="1800" spc="-5" dirty="0">
                <a:latin typeface="Cambria Math"/>
                <a:cs typeface="Cambria Math"/>
              </a:rPr>
              <a:t>sin 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</a:t>
            </a:r>
            <a:r>
              <a:rPr sz="1950" spc="75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r>
              <a:rPr sz="1800" spc="15" dirty="0">
                <a:latin typeface="Cambria Math"/>
                <a:cs typeface="Cambria Math"/>
              </a:rPr>
              <a:t> </a:t>
            </a:r>
            <a:r>
              <a:rPr sz="1800" spc="-15" dirty="0">
                <a:latin typeface="Cambria Math"/>
                <a:cs typeface="Cambria Math"/>
              </a:rPr>
              <a:t>𝜃</a:t>
            </a:r>
            <a:r>
              <a:rPr sz="1950" spc="-22" baseline="-14957" dirty="0">
                <a:latin typeface="Cambria Math"/>
                <a:cs typeface="Cambria Math"/>
              </a:rPr>
              <a:t>2	</a:t>
            </a:r>
            <a:r>
              <a:rPr sz="1800" dirty="0">
                <a:latin typeface="Cambria Math"/>
                <a:cs typeface="Cambria Math"/>
              </a:rPr>
              <a:t>= </a:t>
            </a:r>
            <a:r>
              <a:rPr sz="1800" spc="-5" dirty="0">
                <a:latin typeface="Cambria Math"/>
                <a:cs typeface="Cambria Math"/>
              </a:rPr>
              <a:t>sin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 </a:t>
            </a:r>
            <a:r>
              <a:rPr sz="1800" spc="-5" dirty="0">
                <a:latin typeface="Cambria Math"/>
                <a:cs typeface="Cambria Math"/>
              </a:rPr>
              <a:t>cos </a:t>
            </a:r>
            <a:r>
              <a:rPr sz="1800" spc="-15" dirty="0">
                <a:latin typeface="Cambria Math"/>
                <a:cs typeface="Cambria Math"/>
              </a:rPr>
              <a:t>𝜃</a:t>
            </a:r>
            <a:r>
              <a:rPr sz="1950" spc="-22" baseline="-14957" dirty="0">
                <a:latin typeface="Cambria Math"/>
                <a:cs typeface="Cambria Math"/>
              </a:rPr>
              <a:t>2 </a:t>
            </a:r>
            <a:r>
              <a:rPr sz="1800" dirty="0">
                <a:latin typeface="Cambria Math"/>
                <a:cs typeface="Cambria Math"/>
              </a:rPr>
              <a:t>− cos </a:t>
            </a:r>
            <a:r>
              <a:rPr sz="1800" spc="-15" dirty="0">
                <a:latin typeface="Cambria Math"/>
                <a:cs typeface="Cambria Math"/>
              </a:rPr>
              <a:t>𝜃</a:t>
            </a:r>
            <a:r>
              <a:rPr sz="1950" spc="-22" baseline="-14957" dirty="0">
                <a:latin typeface="Cambria Math"/>
                <a:cs typeface="Cambria Math"/>
              </a:rPr>
              <a:t>2 </a:t>
            </a:r>
            <a:r>
              <a:rPr sz="1800" spc="-5" dirty="0">
                <a:latin typeface="Cambria Math"/>
                <a:cs typeface="Cambria Math"/>
              </a:rPr>
              <a:t>sin</a:t>
            </a:r>
            <a:r>
              <a:rPr sz="1800" spc="-130" dirty="0">
                <a:latin typeface="Cambria Math"/>
                <a:cs typeface="Cambria Math"/>
              </a:rPr>
              <a:t>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</a:t>
            </a:r>
            <a:endParaRPr sz="1950" baseline="-14957">
              <a:latin typeface="Cambria Math"/>
              <a:cs typeface="Cambria Math"/>
            </a:endParaRPr>
          </a:p>
          <a:p>
            <a:pPr marL="355600" indent="-342900">
              <a:lnSpc>
                <a:spcPts val="1780"/>
              </a:lnSpc>
              <a:spcBef>
                <a:spcPts val="960"/>
              </a:spcBef>
              <a:buSzPct val="138461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50" spc="135" baseline="44871" dirty="0">
                <a:latin typeface="Cambria Math"/>
                <a:cs typeface="Cambria Math"/>
              </a:rPr>
              <a:t>𝑑 </a:t>
            </a:r>
            <a:r>
              <a:rPr sz="1800" dirty="0">
                <a:latin typeface="Cambria Math"/>
                <a:cs typeface="Cambria Math"/>
              </a:rPr>
              <a:t>= cos</a:t>
            </a:r>
            <a:r>
              <a:rPr sz="1800" spc="-235" dirty="0">
                <a:latin typeface="Cambria Math"/>
                <a:cs typeface="Cambria Math"/>
              </a:rPr>
              <a:t> </a:t>
            </a:r>
            <a:r>
              <a:rPr sz="1800" spc="-15" dirty="0">
                <a:latin typeface="Cambria Math"/>
                <a:cs typeface="Cambria Math"/>
              </a:rPr>
              <a:t>𝜃</a:t>
            </a:r>
            <a:r>
              <a:rPr sz="1950" spc="-22" baseline="-14957" dirty="0">
                <a:latin typeface="Cambria Math"/>
                <a:cs typeface="Cambria Math"/>
              </a:rPr>
              <a:t>2</a:t>
            </a:r>
            <a:endParaRPr sz="1950" baseline="-14957">
              <a:latin typeface="Cambria Math"/>
              <a:cs typeface="Cambria Math"/>
            </a:endParaRPr>
          </a:p>
          <a:p>
            <a:pPr marR="5971540" algn="ctr">
              <a:lnSpc>
                <a:spcPts val="935"/>
              </a:lnSpc>
            </a:pPr>
            <a:r>
              <a:rPr sz="1300" spc="30" dirty="0">
                <a:latin typeface="Cambria Math"/>
                <a:cs typeface="Cambria Math"/>
              </a:rPr>
              <a:t>𝐿</a:t>
            </a:r>
            <a:endParaRPr sz="1300">
              <a:latin typeface="Cambria Math"/>
              <a:cs typeface="Cambria Math"/>
            </a:endParaRPr>
          </a:p>
          <a:p>
            <a:pPr marL="355600" indent="-342900">
              <a:lnSpc>
                <a:spcPts val="1914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/>
              <a:t>Assuming </a:t>
            </a:r>
            <a:r>
              <a:rPr spc="-5" dirty="0"/>
              <a:t>that </a:t>
            </a:r>
            <a:r>
              <a:rPr dirty="0"/>
              <a:t>the air </a:t>
            </a:r>
            <a:r>
              <a:rPr spc="-5" dirty="0"/>
              <a:t>has </a:t>
            </a:r>
            <a:r>
              <a:rPr dirty="0"/>
              <a:t>a </a:t>
            </a:r>
            <a:r>
              <a:rPr spc="-15" dirty="0"/>
              <a:t>refractive </a:t>
            </a:r>
            <a:r>
              <a:rPr spc="-5" dirty="0"/>
              <a:t>index of 1, </a:t>
            </a:r>
            <a:r>
              <a:rPr spc="-10" dirty="0"/>
              <a:t>we </a:t>
            </a:r>
            <a:r>
              <a:rPr spc="-5" dirty="0"/>
              <a:t>can further</a:t>
            </a:r>
            <a:r>
              <a:rPr spc="95" dirty="0"/>
              <a:t> </a:t>
            </a:r>
            <a:r>
              <a:rPr spc="-10" dirty="0"/>
              <a:t>write</a:t>
            </a: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>
                <a:latin typeface="Arial"/>
                <a:cs typeface="Arial"/>
              </a:rPr>
              <a:t>•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Combining </a:t>
            </a:r>
            <a:r>
              <a:rPr dirty="0"/>
              <a:t>these and</a:t>
            </a:r>
            <a:r>
              <a:rPr spc="25" dirty="0"/>
              <a:t> </a:t>
            </a:r>
            <a:r>
              <a:rPr spc="-5" dirty="0"/>
              <a:t>gives</a:t>
            </a:r>
          </a:p>
          <a:p>
            <a:pPr marL="355600" indent="-342900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>
                <a:latin typeface="Cambria Math"/>
                <a:cs typeface="Cambria Math"/>
              </a:rPr>
              <a:t>𝑥</a:t>
            </a:r>
            <a:r>
              <a:rPr spc="150" dirty="0">
                <a:latin typeface="Cambria Math"/>
                <a:cs typeface="Cambria Math"/>
              </a:rPr>
              <a:t> </a:t>
            </a:r>
            <a:r>
              <a:rPr dirty="0">
                <a:latin typeface="Cambria Math"/>
                <a:cs typeface="Cambria Math"/>
              </a:rPr>
              <a:t>=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218691" y="3868292"/>
            <a:ext cx="13271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55" dirty="0">
                <a:latin typeface="Cambria Math"/>
                <a:cs typeface="Cambria Math"/>
              </a:rPr>
              <a:t>𝑑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9716" y="4116704"/>
            <a:ext cx="50800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90" dirty="0">
                <a:latin typeface="Cambria Math"/>
                <a:cs typeface="Cambria Math"/>
              </a:rPr>
              <a:t>cos</a:t>
            </a:r>
            <a:r>
              <a:rPr sz="1300" spc="-65" dirty="0">
                <a:latin typeface="Cambria Math"/>
                <a:cs typeface="Cambria Math"/>
              </a:rPr>
              <a:t>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42098" y="4116323"/>
            <a:ext cx="489584" cy="0"/>
          </a:xfrm>
          <a:custGeom>
            <a:avLst/>
            <a:gdLst/>
            <a:ahLst/>
            <a:cxnLst/>
            <a:rect l="l" t="t" r="r" b="b"/>
            <a:pathLst>
              <a:path w="489584">
                <a:moveTo>
                  <a:pt x="0" y="0"/>
                </a:moveTo>
                <a:lnTo>
                  <a:pt x="48920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555496" y="3941445"/>
            <a:ext cx="2832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(sin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 </a:t>
            </a:r>
            <a:r>
              <a:rPr sz="1800" dirty="0">
                <a:latin typeface="Cambria Math"/>
                <a:cs typeface="Cambria Math"/>
              </a:rPr>
              <a:t>cos </a:t>
            </a:r>
            <a:r>
              <a:rPr sz="1800" spc="-15" dirty="0">
                <a:latin typeface="Cambria Math"/>
                <a:cs typeface="Cambria Math"/>
              </a:rPr>
              <a:t>𝜃</a:t>
            </a:r>
            <a:r>
              <a:rPr sz="1950" spc="-22" baseline="-14957" dirty="0">
                <a:latin typeface="Cambria Math"/>
                <a:cs typeface="Cambria Math"/>
              </a:rPr>
              <a:t>2 </a:t>
            </a:r>
            <a:r>
              <a:rPr sz="1800" dirty="0">
                <a:latin typeface="Cambria Math"/>
                <a:cs typeface="Cambria Math"/>
              </a:rPr>
              <a:t>− cos </a:t>
            </a:r>
            <a:r>
              <a:rPr sz="1800" spc="-15" dirty="0">
                <a:latin typeface="Cambria Math"/>
                <a:cs typeface="Cambria Math"/>
              </a:rPr>
              <a:t>𝜃</a:t>
            </a:r>
            <a:r>
              <a:rPr sz="1950" spc="-22" baseline="-14957" dirty="0">
                <a:latin typeface="Cambria Math"/>
                <a:cs typeface="Cambria Math"/>
              </a:rPr>
              <a:t>2 </a:t>
            </a:r>
            <a:r>
              <a:rPr sz="1800" spc="-5" dirty="0">
                <a:latin typeface="Cambria Math"/>
                <a:cs typeface="Cambria Math"/>
              </a:rPr>
              <a:t>sin</a:t>
            </a:r>
            <a:r>
              <a:rPr sz="1800" spc="-30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𝜃</a:t>
            </a:r>
            <a:r>
              <a:rPr sz="1950" baseline="-14957" dirty="0">
                <a:latin typeface="Cambria Math"/>
                <a:cs typeface="Cambria Math"/>
              </a:rPr>
              <a:t>1</a:t>
            </a:r>
            <a:r>
              <a:rPr sz="1800" dirty="0">
                <a:latin typeface="Cambria Math"/>
                <a:cs typeface="Cambria Math"/>
              </a:rPr>
              <a:t>)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6372" y="4554473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0" dirty="0">
                <a:latin typeface="Cambria Math"/>
                <a:cs typeface="Cambria Math"/>
              </a:rPr>
              <a:t>1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8267" y="4446270"/>
            <a:ext cx="1801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617345" algn="l"/>
              </a:tabLst>
            </a:pPr>
            <a:r>
              <a:rPr sz="1800" dirty="0">
                <a:latin typeface="Cambria Math"/>
                <a:cs typeface="Cambria Math"/>
              </a:rPr>
              <a:t>𝑥</a:t>
            </a:r>
            <a:r>
              <a:rPr sz="1800" spc="15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</a:t>
            </a:r>
            <a:r>
              <a:rPr sz="1800" spc="120" dirty="0">
                <a:latin typeface="Cambria Math"/>
                <a:cs typeface="Cambria Math"/>
              </a:rPr>
              <a:t> </a:t>
            </a:r>
            <a:r>
              <a:rPr sz="1800" spc="45" dirty="0">
                <a:latin typeface="Cambria Math"/>
                <a:cs typeface="Cambria Math"/>
              </a:rPr>
              <a:t>𝑑</a:t>
            </a:r>
            <a:r>
              <a:rPr sz="1800" spc="-5" dirty="0">
                <a:latin typeface="Cambria Math"/>
                <a:cs typeface="Cambria Math"/>
              </a:rPr>
              <a:t>(s</a:t>
            </a:r>
            <a:r>
              <a:rPr sz="1800" dirty="0">
                <a:latin typeface="Cambria Math"/>
                <a:cs typeface="Cambria Math"/>
              </a:rPr>
              <a:t>in</a:t>
            </a:r>
            <a:r>
              <a:rPr sz="1800" spc="-9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𝜃	−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84323" y="4325873"/>
            <a:ext cx="1009650" cy="52260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sz="1300" spc="85" dirty="0">
                <a:latin typeface="Cambria Math"/>
                <a:cs typeface="Cambria Math"/>
              </a:rPr>
              <a:t>sin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1 </a:t>
            </a:r>
            <a:r>
              <a:rPr sz="1300" spc="90" dirty="0">
                <a:latin typeface="Cambria Math"/>
                <a:cs typeface="Cambria Math"/>
              </a:rPr>
              <a:t>cos</a:t>
            </a:r>
            <a:r>
              <a:rPr sz="1300" spc="-85" dirty="0">
                <a:latin typeface="Cambria Math"/>
                <a:cs typeface="Cambria Math"/>
              </a:rPr>
              <a:t>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1</a:t>
            </a:r>
            <a:endParaRPr sz="1575" baseline="-13227">
              <a:latin typeface="Cambria Math"/>
              <a:cs typeface="Cambria Math"/>
            </a:endParaRPr>
          </a:p>
          <a:p>
            <a:pPr marL="1270" algn="ctr">
              <a:lnSpc>
                <a:spcPct val="100000"/>
              </a:lnSpc>
              <a:spcBef>
                <a:spcPts val="395"/>
              </a:spcBef>
            </a:pPr>
            <a:r>
              <a:rPr sz="1300" spc="110" dirty="0">
                <a:latin typeface="Cambria Math"/>
                <a:cs typeface="Cambria Math"/>
              </a:rPr>
              <a:t>𝑛 </a:t>
            </a:r>
            <a:r>
              <a:rPr sz="1300" spc="90" dirty="0">
                <a:latin typeface="Cambria Math"/>
                <a:cs typeface="Cambria Math"/>
              </a:rPr>
              <a:t>cos</a:t>
            </a:r>
            <a:r>
              <a:rPr sz="1300" spc="-105" dirty="0">
                <a:latin typeface="Cambria Math"/>
                <a:cs typeface="Cambria Math"/>
              </a:rPr>
              <a:t>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2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96642" y="462076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036821" y="4554473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0" dirty="0">
                <a:latin typeface="Cambria Math"/>
                <a:cs typeface="Cambria Math"/>
              </a:rPr>
              <a:t>1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210943" y="4402582"/>
            <a:ext cx="1637664" cy="582930"/>
          </a:xfrm>
          <a:custGeom>
            <a:avLst/>
            <a:gdLst/>
            <a:ahLst/>
            <a:cxnLst/>
            <a:rect l="l" t="t" r="r" b="b"/>
            <a:pathLst>
              <a:path w="1637664" h="582929">
                <a:moveTo>
                  <a:pt x="1537711" y="0"/>
                </a:moveTo>
                <a:lnTo>
                  <a:pt x="1532377" y="8382"/>
                </a:lnTo>
                <a:lnTo>
                  <a:pt x="1550974" y="30722"/>
                </a:lnTo>
                <a:lnTo>
                  <a:pt x="1567334" y="57372"/>
                </a:lnTo>
                <a:lnTo>
                  <a:pt x="1593337" y="123698"/>
                </a:lnTo>
                <a:lnTo>
                  <a:pt x="1602765" y="162302"/>
                </a:lnTo>
                <a:lnTo>
                  <a:pt x="1609513" y="203073"/>
                </a:lnTo>
                <a:lnTo>
                  <a:pt x="1613572" y="246034"/>
                </a:lnTo>
                <a:lnTo>
                  <a:pt x="1614927" y="291211"/>
                </a:lnTo>
                <a:lnTo>
                  <a:pt x="1613591" y="335571"/>
                </a:lnTo>
                <a:lnTo>
                  <a:pt x="1609577" y="378158"/>
                </a:lnTo>
                <a:lnTo>
                  <a:pt x="1602872" y="418959"/>
                </a:lnTo>
                <a:lnTo>
                  <a:pt x="1593464" y="457962"/>
                </a:lnTo>
                <a:lnTo>
                  <a:pt x="1567492" y="525319"/>
                </a:lnTo>
                <a:lnTo>
                  <a:pt x="1532377" y="574675"/>
                </a:lnTo>
                <a:lnTo>
                  <a:pt x="1537711" y="582930"/>
                </a:lnTo>
                <a:lnTo>
                  <a:pt x="1578859" y="533860"/>
                </a:lnTo>
                <a:lnTo>
                  <a:pt x="1610482" y="464693"/>
                </a:lnTo>
                <a:lnTo>
                  <a:pt x="1622317" y="424207"/>
                </a:lnTo>
                <a:lnTo>
                  <a:pt x="1630770" y="381793"/>
                </a:lnTo>
                <a:lnTo>
                  <a:pt x="1635842" y="337427"/>
                </a:lnTo>
                <a:lnTo>
                  <a:pt x="1637533" y="291084"/>
                </a:lnTo>
                <a:lnTo>
                  <a:pt x="1635842" y="244219"/>
                </a:lnTo>
                <a:lnTo>
                  <a:pt x="1630770" y="199628"/>
                </a:lnTo>
                <a:lnTo>
                  <a:pt x="1622317" y="157299"/>
                </a:lnTo>
                <a:lnTo>
                  <a:pt x="1610482" y="117221"/>
                </a:lnTo>
                <a:lnTo>
                  <a:pt x="1595861" y="80670"/>
                </a:lnTo>
                <a:lnTo>
                  <a:pt x="1559475" y="22048"/>
                </a:lnTo>
                <a:lnTo>
                  <a:pt x="1537711" y="0"/>
                </a:lnTo>
                <a:close/>
              </a:path>
              <a:path w="1637664" h="582929">
                <a:moveTo>
                  <a:pt x="99817" y="0"/>
                </a:moveTo>
                <a:lnTo>
                  <a:pt x="58653" y="48942"/>
                </a:lnTo>
                <a:lnTo>
                  <a:pt x="26919" y="117221"/>
                </a:lnTo>
                <a:lnTo>
                  <a:pt x="15157" y="157299"/>
                </a:lnTo>
                <a:lnTo>
                  <a:pt x="6742" y="199628"/>
                </a:lnTo>
                <a:lnTo>
                  <a:pt x="1684" y="244219"/>
                </a:lnTo>
                <a:lnTo>
                  <a:pt x="0" y="291211"/>
                </a:lnTo>
                <a:lnTo>
                  <a:pt x="1684" y="337427"/>
                </a:lnTo>
                <a:lnTo>
                  <a:pt x="6742" y="381793"/>
                </a:lnTo>
                <a:lnTo>
                  <a:pt x="15157" y="424207"/>
                </a:lnTo>
                <a:lnTo>
                  <a:pt x="26919" y="464693"/>
                </a:lnTo>
                <a:lnTo>
                  <a:pt x="41613" y="501794"/>
                </a:lnTo>
                <a:lnTo>
                  <a:pt x="78050" y="560901"/>
                </a:lnTo>
                <a:lnTo>
                  <a:pt x="99817" y="582930"/>
                </a:lnTo>
                <a:lnTo>
                  <a:pt x="105024" y="574675"/>
                </a:lnTo>
                <a:lnTo>
                  <a:pt x="86353" y="552241"/>
                </a:lnTo>
                <a:lnTo>
                  <a:pt x="69956" y="525319"/>
                </a:lnTo>
                <a:lnTo>
                  <a:pt x="43937" y="457962"/>
                </a:lnTo>
                <a:lnTo>
                  <a:pt x="34602" y="418959"/>
                </a:lnTo>
                <a:lnTo>
                  <a:pt x="27935" y="378158"/>
                </a:lnTo>
                <a:lnTo>
                  <a:pt x="23934" y="335571"/>
                </a:lnTo>
                <a:lnTo>
                  <a:pt x="22605" y="291084"/>
                </a:lnTo>
                <a:lnTo>
                  <a:pt x="23936" y="246034"/>
                </a:lnTo>
                <a:lnTo>
                  <a:pt x="27951" y="203073"/>
                </a:lnTo>
                <a:lnTo>
                  <a:pt x="34656" y="162302"/>
                </a:lnTo>
                <a:lnTo>
                  <a:pt x="44064" y="123698"/>
                </a:lnTo>
                <a:lnTo>
                  <a:pt x="70067" y="57372"/>
                </a:lnTo>
                <a:lnTo>
                  <a:pt x="105024" y="8382"/>
                </a:lnTo>
                <a:lnTo>
                  <a:pt x="998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126994" y="4446270"/>
            <a:ext cx="1558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6340" algn="l"/>
              </a:tabLst>
            </a:pPr>
            <a:r>
              <a:rPr sz="1800" dirty="0">
                <a:latin typeface="Calibri"/>
                <a:cs typeface="Calibri"/>
              </a:rPr>
              <a:t>)  =</a:t>
            </a:r>
            <a:r>
              <a:rPr sz="1800" dirty="0">
                <a:latin typeface="Cambria Math"/>
                <a:cs typeface="Cambria Math"/>
              </a:rPr>
              <a:t>𝑑</a:t>
            </a:r>
            <a:r>
              <a:rPr sz="1800" spc="-3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sin</a:t>
            </a:r>
            <a:r>
              <a:rPr sz="1800" spc="-9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𝜃	1</a:t>
            </a:r>
            <a:r>
              <a:rPr sz="1800" spc="-7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786376" y="4387596"/>
            <a:ext cx="890269" cy="208279"/>
          </a:xfrm>
          <a:custGeom>
            <a:avLst/>
            <a:gdLst/>
            <a:ahLst/>
            <a:cxnLst/>
            <a:rect l="l" t="t" r="r" b="b"/>
            <a:pathLst>
              <a:path w="890270" h="208279">
                <a:moveTo>
                  <a:pt x="32313" y="135381"/>
                </a:moveTo>
                <a:lnTo>
                  <a:pt x="16383" y="135381"/>
                </a:lnTo>
                <a:lnTo>
                  <a:pt x="50291" y="208152"/>
                </a:lnTo>
                <a:lnTo>
                  <a:pt x="58165" y="208152"/>
                </a:lnTo>
                <a:lnTo>
                  <a:pt x="64059" y="186308"/>
                </a:lnTo>
                <a:lnTo>
                  <a:pt x="55118" y="186308"/>
                </a:lnTo>
                <a:lnTo>
                  <a:pt x="32313" y="135381"/>
                </a:lnTo>
                <a:close/>
              </a:path>
              <a:path w="890270" h="208279">
                <a:moveTo>
                  <a:pt x="890143" y="0"/>
                </a:moveTo>
                <a:lnTo>
                  <a:pt x="104901" y="0"/>
                </a:lnTo>
                <a:lnTo>
                  <a:pt x="55118" y="186308"/>
                </a:lnTo>
                <a:lnTo>
                  <a:pt x="64059" y="186308"/>
                </a:lnTo>
                <a:lnTo>
                  <a:pt x="111378" y="10921"/>
                </a:lnTo>
                <a:lnTo>
                  <a:pt x="127762" y="10921"/>
                </a:lnTo>
                <a:lnTo>
                  <a:pt x="127762" y="10667"/>
                </a:lnTo>
                <a:lnTo>
                  <a:pt x="890143" y="10667"/>
                </a:lnTo>
                <a:lnTo>
                  <a:pt x="890143" y="0"/>
                </a:lnTo>
                <a:close/>
              </a:path>
              <a:path w="890270" h="208279">
                <a:moveTo>
                  <a:pt x="26797" y="123062"/>
                </a:moveTo>
                <a:lnTo>
                  <a:pt x="0" y="135381"/>
                </a:lnTo>
                <a:lnTo>
                  <a:pt x="2539" y="141477"/>
                </a:lnTo>
                <a:lnTo>
                  <a:pt x="16383" y="135381"/>
                </a:lnTo>
                <a:lnTo>
                  <a:pt x="32313" y="135381"/>
                </a:lnTo>
                <a:lnTo>
                  <a:pt x="26797" y="1230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896739" y="4373117"/>
            <a:ext cx="78676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50" dirty="0">
                <a:latin typeface="Cambria Math"/>
                <a:cs typeface="Cambria Math"/>
              </a:rPr>
              <a:t>1−sin</a:t>
            </a:r>
            <a:r>
              <a:rPr sz="1575" spc="75" baseline="21164" dirty="0">
                <a:latin typeface="Cambria Math"/>
                <a:cs typeface="Cambria Math"/>
              </a:rPr>
              <a:t>2</a:t>
            </a:r>
            <a:r>
              <a:rPr sz="1575" spc="67" baseline="21164" dirty="0">
                <a:latin typeface="Cambria Math"/>
                <a:cs typeface="Cambria Math"/>
              </a:rPr>
              <a:t>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1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12334" y="4735829"/>
            <a:ext cx="1346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90" dirty="0">
                <a:latin typeface="Cambria Math"/>
                <a:cs typeface="Cambria Math"/>
              </a:rPr>
              <a:t>𝑛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836667" y="4654296"/>
            <a:ext cx="899794" cy="374650"/>
          </a:xfrm>
          <a:custGeom>
            <a:avLst/>
            <a:gdLst/>
            <a:ahLst/>
            <a:cxnLst/>
            <a:rect l="l" t="t" r="r" b="b"/>
            <a:pathLst>
              <a:path w="899795" h="374650">
                <a:moveTo>
                  <a:pt x="35433" y="281812"/>
                </a:moveTo>
                <a:lnTo>
                  <a:pt x="18161" y="281812"/>
                </a:lnTo>
                <a:lnTo>
                  <a:pt x="68707" y="374649"/>
                </a:lnTo>
                <a:lnTo>
                  <a:pt x="76327" y="374649"/>
                </a:lnTo>
                <a:lnTo>
                  <a:pt x="79310" y="344931"/>
                </a:lnTo>
                <a:lnTo>
                  <a:pt x="69469" y="344931"/>
                </a:lnTo>
                <a:lnTo>
                  <a:pt x="35433" y="281812"/>
                </a:lnTo>
                <a:close/>
              </a:path>
              <a:path w="899795" h="374650">
                <a:moveTo>
                  <a:pt x="899287" y="0"/>
                </a:moveTo>
                <a:lnTo>
                  <a:pt x="123571" y="0"/>
                </a:lnTo>
                <a:lnTo>
                  <a:pt x="123571" y="761"/>
                </a:lnTo>
                <a:lnTo>
                  <a:pt x="103505" y="761"/>
                </a:lnTo>
                <a:lnTo>
                  <a:pt x="69469" y="344931"/>
                </a:lnTo>
                <a:lnTo>
                  <a:pt x="79310" y="344931"/>
                </a:lnTo>
                <a:lnTo>
                  <a:pt x="112776" y="11556"/>
                </a:lnTo>
                <a:lnTo>
                  <a:pt x="129032" y="11556"/>
                </a:lnTo>
                <a:lnTo>
                  <a:pt x="129032" y="10667"/>
                </a:lnTo>
                <a:lnTo>
                  <a:pt x="899287" y="10667"/>
                </a:lnTo>
                <a:lnTo>
                  <a:pt x="899287" y="0"/>
                </a:lnTo>
                <a:close/>
              </a:path>
              <a:path w="899795" h="374650">
                <a:moveTo>
                  <a:pt x="28448" y="268858"/>
                </a:moveTo>
                <a:lnTo>
                  <a:pt x="0" y="283844"/>
                </a:lnTo>
                <a:lnTo>
                  <a:pt x="3175" y="289686"/>
                </a:lnTo>
                <a:lnTo>
                  <a:pt x="18161" y="281812"/>
                </a:lnTo>
                <a:lnTo>
                  <a:pt x="35433" y="281812"/>
                </a:lnTo>
                <a:lnTo>
                  <a:pt x="28448" y="2688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948554" y="4638294"/>
            <a:ext cx="79629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50" spc="22" baseline="-32051" dirty="0">
                <a:latin typeface="Cambria Math"/>
                <a:cs typeface="Cambria Math"/>
              </a:rPr>
              <a:t>1− </a:t>
            </a:r>
            <a:r>
              <a:rPr sz="1050" spc="100" dirty="0">
                <a:latin typeface="Cambria Math"/>
                <a:cs typeface="Cambria Math"/>
              </a:rPr>
              <a:t>sin</a:t>
            </a:r>
            <a:r>
              <a:rPr sz="1575" spc="150" baseline="15873" dirty="0">
                <a:latin typeface="Cambria Math"/>
                <a:cs typeface="Cambria Math"/>
              </a:rPr>
              <a:t>2</a:t>
            </a:r>
            <a:r>
              <a:rPr sz="1575" spc="15" baseline="15873" dirty="0">
                <a:latin typeface="Cambria Math"/>
                <a:cs typeface="Cambria Math"/>
              </a:rPr>
              <a:t> </a:t>
            </a:r>
            <a:r>
              <a:rPr sz="1050" spc="105" dirty="0">
                <a:latin typeface="Cambria Math"/>
                <a:cs typeface="Cambria Math"/>
              </a:rPr>
              <a:t>𝜃</a:t>
            </a:r>
            <a:r>
              <a:rPr sz="1575" spc="157" baseline="-13227" dirty="0">
                <a:latin typeface="Cambria Math"/>
                <a:cs typeface="Cambria Math"/>
              </a:rPr>
              <a:t>1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72227" y="4816602"/>
            <a:ext cx="205104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75" spc="419" baseline="-15873" dirty="0">
                <a:latin typeface="Cambria Math"/>
                <a:cs typeface="Cambria Math"/>
              </a:rPr>
              <a:t>𝑛</a:t>
            </a:r>
            <a:r>
              <a:rPr sz="1050" spc="60" dirty="0">
                <a:latin typeface="Cambria Math"/>
                <a:cs typeface="Cambria Math"/>
              </a:rPr>
              <a:t>2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214746" y="4866894"/>
            <a:ext cx="521334" cy="0"/>
          </a:xfrm>
          <a:custGeom>
            <a:avLst/>
            <a:gdLst/>
            <a:ahLst/>
            <a:cxnLst/>
            <a:rect l="l" t="t" r="r" b="b"/>
            <a:pathLst>
              <a:path w="521335">
                <a:moveTo>
                  <a:pt x="0" y="0"/>
                </a:moveTo>
                <a:lnTo>
                  <a:pt x="52120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24019" y="4620767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20">
                <a:moveTo>
                  <a:pt x="0" y="0"/>
                </a:moveTo>
                <a:lnTo>
                  <a:pt x="1010412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701800" y="5228082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0" dirty="0">
                <a:latin typeface="Cambria Math"/>
                <a:cs typeface="Cambria Math"/>
              </a:rPr>
              <a:t>1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876429" y="5068823"/>
            <a:ext cx="1620520" cy="452120"/>
          </a:xfrm>
          <a:custGeom>
            <a:avLst/>
            <a:gdLst/>
            <a:ahLst/>
            <a:cxnLst/>
            <a:rect l="l" t="t" r="r" b="b"/>
            <a:pathLst>
              <a:path w="1620520" h="452120">
                <a:moveTo>
                  <a:pt x="1540124" y="0"/>
                </a:moveTo>
                <a:lnTo>
                  <a:pt x="1533647" y="7493"/>
                </a:lnTo>
                <a:lnTo>
                  <a:pt x="1547127" y="22353"/>
                </a:lnTo>
                <a:lnTo>
                  <a:pt x="1559380" y="40846"/>
                </a:lnTo>
                <a:lnTo>
                  <a:pt x="1580256" y="88773"/>
                </a:lnTo>
                <a:lnTo>
                  <a:pt x="1594083" y="150574"/>
                </a:lnTo>
                <a:lnTo>
                  <a:pt x="1598671" y="225806"/>
                </a:lnTo>
                <a:lnTo>
                  <a:pt x="1597526" y="265094"/>
                </a:lnTo>
                <a:lnTo>
                  <a:pt x="1588330" y="333623"/>
                </a:lnTo>
                <a:lnTo>
                  <a:pt x="1570419" y="388629"/>
                </a:lnTo>
                <a:lnTo>
                  <a:pt x="1547127" y="429258"/>
                </a:lnTo>
                <a:lnTo>
                  <a:pt x="1533647" y="444119"/>
                </a:lnTo>
                <a:lnTo>
                  <a:pt x="1540124" y="451612"/>
                </a:lnTo>
                <a:lnTo>
                  <a:pt x="1570302" y="418337"/>
                </a:lnTo>
                <a:lnTo>
                  <a:pt x="1596385" y="369062"/>
                </a:lnTo>
                <a:lnTo>
                  <a:pt x="1614387" y="304561"/>
                </a:lnTo>
                <a:lnTo>
                  <a:pt x="1620388" y="225678"/>
                </a:lnTo>
                <a:lnTo>
                  <a:pt x="1618888" y="184527"/>
                </a:lnTo>
                <a:lnTo>
                  <a:pt x="1606886" y="112986"/>
                </a:lnTo>
                <a:lnTo>
                  <a:pt x="1583861" y="55881"/>
                </a:lnTo>
                <a:lnTo>
                  <a:pt x="1555719" y="14595"/>
                </a:lnTo>
                <a:lnTo>
                  <a:pt x="1540124" y="0"/>
                </a:lnTo>
                <a:close/>
              </a:path>
              <a:path w="1620520" h="452120">
                <a:moveTo>
                  <a:pt x="80259" y="0"/>
                </a:moveTo>
                <a:lnTo>
                  <a:pt x="50033" y="33226"/>
                </a:lnTo>
                <a:lnTo>
                  <a:pt x="23998" y="82550"/>
                </a:lnTo>
                <a:lnTo>
                  <a:pt x="5996" y="146970"/>
                </a:lnTo>
                <a:lnTo>
                  <a:pt x="0" y="225806"/>
                </a:lnTo>
                <a:lnTo>
                  <a:pt x="1495" y="266924"/>
                </a:lnTo>
                <a:lnTo>
                  <a:pt x="13497" y="338603"/>
                </a:lnTo>
                <a:lnTo>
                  <a:pt x="36503" y="395712"/>
                </a:lnTo>
                <a:lnTo>
                  <a:pt x="64610" y="436963"/>
                </a:lnTo>
                <a:lnTo>
                  <a:pt x="80259" y="451612"/>
                </a:lnTo>
                <a:lnTo>
                  <a:pt x="86736" y="444119"/>
                </a:lnTo>
                <a:lnTo>
                  <a:pt x="73236" y="429258"/>
                </a:lnTo>
                <a:lnTo>
                  <a:pt x="60939" y="410765"/>
                </a:lnTo>
                <a:lnTo>
                  <a:pt x="40000" y="362838"/>
                </a:lnTo>
                <a:lnTo>
                  <a:pt x="26220" y="301037"/>
                </a:lnTo>
                <a:lnTo>
                  <a:pt x="21589" y="225678"/>
                </a:lnTo>
                <a:lnTo>
                  <a:pt x="22748" y="186517"/>
                </a:lnTo>
                <a:lnTo>
                  <a:pt x="31979" y="117988"/>
                </a:lnTo>
                <a:lnTo>
                  <a:pt x="49856" y="62982"/>
                </a:lnTo>
                <a:lnTo>
                  <a:pt x="73236" y="22353"/>
                </a:lnTo>
                <a:lnTo>
                  <a:pt x="86736" y="7493"/>
                </a:lnTo>
                <a:lnTo>
                  <a:pt x="80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58267" y="5119878"/>
            <a:ext cx="2074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7034" indent="-3943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7034" algn="l"/>
                <a:tab pos="407670" algn="l"/>
                <a:tab pos="1711960" algn="l"/>
              </a:tabLst>
            </a:pPr>
            <a:r>
              <a:rPr sz="1800" dirty="0">
                <a:latin typeface="Cambria Math"/>
                <a:cs typeface="Cambria Math"/>
              </a:rPr>
              <a:t>𝑥  = 𝑑</a:t>
            </a:r>
            <a:r>
              <a:rPr sz="1800" spc="-175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sin</a:t>
            </a:r>
            <a:r>
              <a:rPr sz="1800" spc="-9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𝜃	1</a:t>
            </a:r>
            <a:r>
              <a:rPr sz="1800" spc="-6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42464" y="5061203"/>
            <a:ext cx="890269" cy="208279"/>
          </a:xfrm>
          <a:custGeom>
            <a:avLst/>
            <a:gdLst/>
            <a:ahLst/>
            <a:cxnLst/>
            <a:rect l="l" t="t" r="r" b="b"/>
            <a:pathLst>
              <a:path w="890270" h="208279">
                <a:moveTo>
                  <a:pt x="32313" y="135382"/>
                </a:moveTo>
                <a:lnTo>
                  <a:pt x="16383" y="135382"/>
                </a:lnTo>
                <a:lnTo>
                  <a:pt x="50292" y="208153"/>
                </a:lnTo>
                <a:lnTo>
                  <a:pt x="58166" y="208153"/>
                </a:lnTo>
                <a:lnTo>
                  <a:pt x="64059" y="186309"/>
                </a:lnTo>
                <a:lnTo>
                  <a:pt x="55118" y="186309"/>
                </a:lnTo>
                <a:lnTo>
                  <a:pt x="32313" y="135382"/>
                </a:lnTo>
                <a:close/>
              </a:path>
              <a:path w="890270" h="208279">
                <a:moveTo>
                  <a:pt x="890143" y="0"/>
                </a:moveTo>
                <a:lnTo>
                  <a:pt x="104902" y="0"/>
                </a:lnTo>
                <a:lnTo>
                  <a:pt x="55118" y="186309"/>
                </a:lnTo>
                <a:lnTo>
                  <a:pt x="64059" y="186309"/>
                </a:lnTo>
                <a:lnTo>
                  <a:pt x="111379" y="10922"/>
                </a:lnTo>
                <a:lnTo>
                  <a:pt x="127762" y="10922"/>
                </a:lnTo>
                <a:lnTo>
                  <a:pt x="127762" y="10668"/>
                </a:lnTo>
                <a:lnTo>
                  <a:pt x="890143" y="10668"/>
                </a:lnTo>
                <a:lnTo>
                  <a:pt x="890143" y="0"/>
                </a:lnTo>
                <a:close/>
              </a:path>
              <a:path w="890270" h="208279">
                <a:moveTo>
                  <a:pt x="26797" y="123063"/>
                </a:moveTo>
                <a:lnTo>
                  <a:pt x="0" y="135382"/>
                </a:lnTo>
                <a:lnTo>
                  <a:pt x="2540" y="141478"/>
                </a:lnTo>
                <a:lnTo>
                  <a:pt x="16383" y="135382"/>
                </a:lnTo>
                <a:lnTo>
                  <a:pt x="32313" y="135382"/>
                </a:lnTo>
                <a:lnTo>
                  <a:pt x="26797" y="1230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552192" y="5046726"/>
            <a:ext cx="78740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50" dirty="0">
                <a:latin typeface="Cambria Math"/>
                <a:cs typeface="Cambria Math"/>
              </a:rPr>
              <a:t>1−sin</a:t>
            </a:r>
            <a:r>
              <a:rPr sz="1575" spc="75" baseline="21164" dirty="0">
                <a:latin typeface="Cambria Math"/>
                <a:cs typeface="Cambria Math"/>
              </a:rPr>
              <a:t>2</a:t>
            </a:r>
            <a:r>
              <a:rPr sz="1575" spc="67" baseline="21164" dirty="0">
                <a:latin typeface="Cambria Math"/>
                <a:cs typeface="Cambria Math"/>
              </a:rPr>
              <a:t>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1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373883" y="5327903"/>
            <a:ext cx="1029335" cy="208279"/>
          </a:xfrm>
          <a:custGeom>
            <a:avLst/>
            <a:gdLst/>
            <a:ahLst/>
            <a:cxnLst/>
            <a:rect l="l" t="t" r="r" b="b"/>
            <a:pathLst>
              <a:path w="1029335" h="208279">
                <a:moveTo>
                  <a:pt x="32313" y="135382"/>
                </a:moveTo>
                <a:lnTo>
                  <a:pt x="16383" y="135382"/>
                </a:lnTo>
                <a:lnTo>
                  <a:pt x="50292" y="208153"/>
                </a:lnTo>
                <a:lnTo>
                  <a:pt x="58166" y="208153"/>
                </a:lnTo>
                <a:lnTo>
                  <a:pt x="64059" y="186309"/>
                </a:lnTo>
                <a:lnTo>
                  <a:pt x="55118" y="186309"/>
                </a:lnTo>
                <a:lnTo>
                  <a:pt x="32313" y="135382"/>
                </a:lnTo>
                <a:close/>
              </a:path>
              <a:path w="1029335" h="208279">
                <a:moveTo>
                  <a:pt x="1028827" y="0"/>
                </a:moveTo>
                <a:lnTo>
                  <a:pt x="104902" y="0"/>
                </a:lnTo>
                <a:lnTo>
                  <a:pt x="55118" y="186309"/>
                </a:lnTo>
                <a:lnTo>
                  <a:pt x="64059" y="186309"/>
                </a:lnTo>
                <a:lnTo>
                  <a:pt x="111379" y="10922"/>
                </a:lnTo>
                <a:lnTo>
                  <a:pt x="127762" y="10922"/>
                </a:lnTo>
                <a:lnTo>
                  <a:pt x="127762" y="10668"/>
                </a:lnTo>
                <a:lnTo>
                  <a:pt x="1028827" y="10668"/>
                </a:lnTo>
                <a:lnTo>
                  <a:pt x="1028827" y="0"/>
                </a:lnTo>
                <a:close/>
              </a:path>
              <a:path w="1029335" h="208279">
                <a:moveTo>
                  <a:pt x="26797" y="123063"/>
                </a:moveTo>
                <a:lnTo>
                  <a:pt x="0" y="135382"/>
                </a:lnTo>
                <a:lnTo>
                  <a:pt x="2540" y="141478"/>
                </a:lnTo>
                <a:lnTo>
                  <a:pt x="16383" y="135382"/>
                </a:lnTo>
                <a:lnTo>
                  <a:pt x="32313" y="135382"/>
                </a:lnTo>
                <a:lnTo>
                  <a:pt x="26797" y="1230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483611" y="5313426"/>
            <a:ext cx="88963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70" dirty="0">
                <a:latin typeface="Cambria Math"/>
                <a:cs typeface="Cambria Math"/>
              </a:rPr>
              <a:t>𝑛</a:t>
            </a:r>
            <a:r>
              <a:rPr sz="1575" spc="104" baseline="21164" dirty="0">
                <a:latin typeface="Cambria Math"/>
                <a:cs typeface="Cambria Math"/>
              </a:rPr>
              <a:t>2</a:t>
            </a:r>
            <a:r>
              <a:rPr sz="1300" spc="70" dirty="0">
                <a:latin typeface="Cambria Math"/>
                <a:cs typeface="Cambria Math"/>
              </a:rPr>
              <a:t>−sin</a:t>
            </a:r>
            <a:r>
              <a:rPr sz="1575" spc="104" baseline="21164" dirty="0">
                <a:latin typeface="Cambria Math"/>
                <a:cs typeface="Cambria Math"/>
              </a:rPr>
              <a:t>2</a:t>
            </a:r>
            <a:r>
              <a:rPr sz="1575" spc="75" baseline="21164" dirty="0">
                <a:latin typeface="Cambria Math"/>
                <a:cs typeface="Cambria Math"/>
              </a:rPr>
              <a:t> </a:t>
            </a:r>
            <a:r>
              <a:rPr sz="1300" spc="45" dirty="0">
                <a:latin typeface="Cambria Math"/>
                <a:cs typeface="Cambria Math"/>
              </a:rPr>
              <a:t>𝜃</a:t>
            </a:r>
            <a:r>
              <a:rPr sz="1575" spc="67" baseline="-13227" dirty="0">
                <a:latin typeface="Cambria Math"/>
                <a:cs typeface="Cambria Math"/>
              </a:rPr>
              <a:t>1</a:t>
            </a:r>
            <a:endParaRPr sz="1575" baseline="-13227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70963" y="5294376"/>
            <a:ext cx="1031875" cy="0"/>
          </a:xfrm>
          <a:custGeom>
            <a:avLst/>
            <a:gdLst/>
            <a:ahLst/>
            <a:cxnLst/>
            <a:rect l="l" t="t" r="r" b="b"/>
            <a:pathLst>
              <a:path w="1031875">
                <a:moveTo>
                  <a:pt x="0" y="0"/>
                </a:moveTo>
                <a:lnTo>
                  <a:pt x="1031748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555238" y="5119878"/>
            <a:ext cx="4241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lateral </a:t>
            </a:r>
            <a:r>
              <a:rPr sz="1800" spc="-5" dirty="0">
                <a:latin typeface="Calibri"/>
                <a:cs typeface="Calibri"/>
              </a:rPr>
              <a:t>shift of </a:t>
            </a:r>
            <a:r>
              <a:rPr sz="1800" spc="-50" dirty="0">
                <a:latin typeface="Calibri"/>
                <a:cs typeface="Calibri"/>
              </a:rPr>
              <a:t>ray. </a:t>
            </a:r>
            <a:r>
              <a:rPr sz="1800" spc="-10" dirty="0">
                <a:latin typeface="Calibri"/>
                <a:cs typeface="Calibri"/>
              </a:rPr>
              <a:t>Note </a:t>
            </a:r>
            <a:r>
              <a:rPr sz="1800" spc="-5" dirty="0">
                <a:latin typeface="Calibri"/>
                <a:cs typeface="Calibri"/>
              </a:rPr>
              <a:t>that with this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84679" y="6508495"/>
            <a:ext cx="13462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90" dirty="0">
                <a:latin typeface="Cambria Math"/>
                <a:cs typeface="Cambria Math"/>
              </a:rPr>
              <a:t>𝑛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8267" y="5433771"/>
            <a:ext cx="8208645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ts val="1945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expression,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distance </a:t>
            </a:r>
            <a:r>
              <a:rPr sz="1800" dirty="0">
                <a:latin typeface="Calibri"/>
                <a:cs typeface="Calibri"/>
              </a:rPr>
              <a:t>x </a:t>
            </a:r>
            <a:r>
              <a:rPr sz="1800" spc="-10" dirty="0">
                <a:latin typeface="Calibri"/>
                <a:cs typeface="Calibri"/>
              </a:rPr>
              <a:t>will approach </a:t>
            </a:r>
            <a:r>
              <a:rPr sz="1800" dirty="0">
                <a:latin typeface="Calibri"/>
                <a:cs typeface="Calibri"/>
              </a:rPr>
              <a:t>d when θ1 </a:t>
            </a:r>
            <a:r>
              <a:rPr sz="1800" spc="-5" dirty="0">
                <a:latin typeface="Calibri"/>
                <a:cs typeface="Calibri"/>
              </a:rPr>
              <a:t>approaches π/2 since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second</a:t>
            </a:r>
            <a:endParaRPr sz="1800">
              <a:latin typeface="Calibri"/>
              <a:cs typeface="Calibri"/>
            </a:endParaRPr>
          </a:p>
          <a:p>
            <a:pPr marL="355600">
              <a:lnSpc>
                <a:spcPts val="1945"/>
              </a:lnSpc>
            </a:pPr>
            <a:r>
              <a:rPr sz="1800" spc="-10" dirty="0">
                <a:latin typeface="Calibri"/>
                <a:cs typeface="Calibri"/>
              </a:rPr>
              <a:t>term </a:t>
            </a:r>
            <a:r>
              <a:rPr sz="1800" spc="-5" dirty="0">
                <a:latin typeface="Calibri"/>
                <a:cs typeface="Calibri"/>
              </a:rPr>
              <a:t>will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vanish.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Calibri"/>
                <a:cs typeface="Calibri"/>
              </a:rPr>
              <a:t>If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 </a:t>
            </a:r>
            <a:r>
              <a:rPr sz="1800" spc="-5" dirty="0">
                <a:latin typeface="Calibri"/>
                <a:cs typeface="Calibri"/>
              </a:rPr>
              <a:t>is small, </a:t>
            </a:r>
            <a:r>
              <a:rPr sz="1800" spc="-10" dirty="0">
                <a:latin typeface="Calibri"/>
                <a:cs typeface="Calibri"/>
              </a:rPr>
              <a:t>we may </a:t>
            </a:r>
            <a:r>
              <a:rPr sz="1800" dirty="0">
                <a:latin typeface="Calibri"/>
                <a:cs typeface="Calibri"/>
              </a:rPr>
              <a:t>use the </a:t>
            </a:r>
            <a:r>
              <a:rPr sz="1800" spc="-10" dirty="0">
                <a:latin typeface="Calibri"/>
                <a:cs typeface="Calibri"/>
              </a:rPr>
              <a:t>approximation </a:t>
            </a:r>
            <a:r>
              <a:rPr sz="1800" spc="-5" dirty="0">
                <a:latin typeface="Cambria Math"/>
                <a:cs typeface="Cambria Math"/>
              </a:rPr>
              <a:t>sin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 </a:t>
            </a:r>
            <a:r>
              <a:rPr sz="1800" dirty="0">
                <a:latin typeface="Cambria Math"/>
                <a:cs typeface="Cambria Math"/>
              </a:rPr>
              <a:t>=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 </a:t>
            </a:r>
            <a:r>
              <a:rPr sz="1800" dirty="0">
                <a:latin typeface="Cambria Math"/>
                <a:cs typeface="Cambria Math"/>
              </a:rPr>
              <a:t>≪ 𝑛 </a:t>
            </a:r>
            <a:r>
              <a:rPr sz="1800" dirty="0">
                <a:latin typeface="Calibri"/>
                <a:cs typeface="Calibri"/>
              </a:rPr>
              <a:t>; </a:t>
            </a:r>
            <a:r>
              <a:rPr sz="1800" dirty="0">
                <a:latin typeface="Cambria Math"/>
                <a:cs typeface="Cambria Math"/>
              </a:rPr>
              <a:t>cos </a:t>
            </a:r>
            <a:r>
              <a:rPr sz="1800" spc="-35" dirty="0">
                <a:latin typeface="Cambria Math"/>
                <a:cs typeface="Cambria Math"/>
              </a:rPr>
              <a:t>𝜃</a:t>
            </a:r>
            <a:r>
              <a:rPr sz="1950" spc="-52" baseline="-14957" dirty="0">
                <a:latin typeface="Cambria Math"/>
                <a:cs typeface="Cambria Math"/>
              </a:rPr>
              <a:t>1 </a:t>
            </a:r>
            <a:r>
              <a:rPr sz="1800" dirty="0">
                <a:latin typeface="Cambria Math"/>
                <a:cs typeface="Cambria Math"/>
              </a:rPr>
              <a:t>= 1</a:t>
            </a:r>
            <a:r>
              <a:rPr sz="1800" spc="340" dirty="0">
                <a:latin typeface="Cambria Math"/>
                <a:cs typeface="Cambria Math"/>
              </a:rPr>
              <a:t> </a:t>
            </a:r>
            <a:r>
              <a:rPr sz="1800" dirty="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Cambria Math"/>
                <a:cs typeface="Cambria Math"/>
              </a:rPr>
              <a:t>𝑥 = </a:t>
            </a:r>
            <a:r>
              <a:rPr sz="1800" spc="10" dirty="0">
                <a:latin typeface="Cambria Math"/>
                <a:cs typeface="Cambria Math"/>
              </a:rPr>
              <a:t>𝑑𝜃</a:t>
            </a:r>
            <a:r>
              <a:rPr sz="1950" spc="15" baseline="-14957" dirty="0">
                <a:latin typeface="Cambria Math"/>
                <a:cs typeface="Cambria Math"/>
              </a:rPr>
              <a:t>1</a:t>
            </a:r>
            <a:r>
              <a:rPr sz="1800" spc="10" dirty="0">
                <a:latin typeface="Cambria Math"/>
                <a:cs typeface="Cambria Math"/>
              </a:rPr>
              <a:t>(1 </a:t>
            </a:r>
            <a:r>
              <a:rPr sz="1800" dirty="0">
                <a:latin typeface="Cambria Math"/>
                <a:cs typeface="Cambria Math"/>
              </a:rPr>
              <a:t>−</a:t>
            </a:r>
            <a:r>
              <a:rPr sz="2700" u="heavy" spc="-127" baseline="32407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950" u="heavy" spc="75" baseline="4487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800" spc="50" dirty="0">
                <a:latin typeface="Cambria Math"/>
                <a:cs typeface="Cambria Math"/>
              </a:rPr>
              <a:t>)</a:t>
            </a:r>
            <a:endParaRPr sz="1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807402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critical angle</a:t>
            </a:r>
            <a:r>
              <a:rPr sz="3200" b="1" spc="-5" dirty="0">
                <a:latin typeface="Calibri"/>
                <a:cs typeface="Calibri"/>
              </a:rPr>
              <a:t>:- </a:t>
            </a:r>
            <a:r>
              <a:rPr sz="3200" b="1" dirty="0">
                <a:latin typeface="Calibri"/>
                <a:cs typeface="Calibri"/>
              </a:rPr>
              <a:t>is the </a:t>
            </a:r>
            <a:r>
              <a:rPr sz="3200" b="1" spc="-10" dirty="0">
                <a:latin typeface="Calibri"/>
                <a:cs typeface="Calibri"/>
              </a:rPr>
              <a:t>angle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5" dirty="0">
                <a:latin typeface="Calibri"/>
                <a:cs typeface="Calibri"/>
              </a:rPr>
              <a:t>incidence </a:t>
            </a:r>
            <a:r>
              <a:rPr sz="3200" b="1" dirty="0">
                <a:latin typeface="Calibri"/>
                <a:cs typeface="Calibri"/>
              </a:rPr>
              <a:t>of  a </a:t>
            </a:r>
            <a:r>
              <a:rPr sz="3200" b="1" spc="-10" dirty="0">
                <a:latin typeface="Calibri"/>
                <a:cs typeface="Calibri"/>
              </a:rPr>
              <a:t>light </a:t>
            </a:r>
            <a:r>
              <a:rPr sz="3200" b="1" spc="-50" dirty="0">
                <a:latin typeface="Calibri"/>
                <a:cs typeface="Calibri"/>
              </a:rPr>
              <a:t>ray </a:t>
            </a:r>
            <a:r>
              <a:rPr sz="3200" b="1" spc="-5" dirty="0">
                <a:latin typeface="Calibri"/>
                <a:cs typeface="Calibri"/>
              </a:rPr>
              <a:t>which </a:t>
            </a:r>
            <a:r>
              <a:rPr sz="3200" b="1" spc="-25" dirty="0">
                <a:latin typeface="Calibri"/>
                <a:cs typeface="Calibri"/>
              </a:rPr>
              <a:t>travels </a:t>
            </a:r>
            <a:r>
              <a:rPr sz="3200" b="1" spc="-10" dirty="0">
                <a:latin typeface="Calibri"/>
                <a:cs typeface="Calibri"/>
              </a:rPr>
              <a:t>from </a:t>
            </a:r>
            <a:r>
              <a:rPr sz="3200" b="1" dirty="0">
                <a:latin typeface="Calibri"/>
                <a:cs typeface="Calibri"/>
              </a:rPr>
              <a:t>high </a:t>
            </a:r>
            <a:r>
              <a:rPr sz="3200" b="1" spc="-10" dirty="0">
                <a:latin typeface="Calibri"/>
                <a:cs typeface="Calibri"/>
              </a:rPr>
              <a:t>optical  </a:t>
            </a:r>
            <a:r>
              <a:rPr sz="3200" b="1" spc="-5" dirty="0">
                <a:latin typeface="Calibri"/>
                <a:cs typeface="Calibri"/>
              </a:rPr>
              <a:t>dense medium </a:t>
            </a:r>
            <a:r>
              <a:rPr sz="3200" b="1" spc="-20" dirty="0">
                <a:latin typeface="Calibri"/>
                <a:cs typeface="Calibri"/>
              </a:rPr>
              <a:t>to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lower </a:t>
            </a:r>
            <a:r>
              <a:rPr sz="3200" b="1" dirty="0">
                <a:latin typeface="Calibri"/>
                <a:cs typeface="Calibri"/>
              </a:rPr>
              <a:t>one 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 </a:t>
            </a:r>
            <a:r>
              <a:rPr sz="3200" dirty="0">
                <a:latin typeface="Cambria Math"/>
                <a:cs typeface="Cambria Math"/>
              </a:rPr>
              <a:t>&lt; </a:t>
            </a:r>
            <a:r>
              <a:rPr sz="3200" spc="-10" dirty="0">
                <a:latin typeface="Cambria Math"/>
                <a:cs typeface="Cambria Math"/>
              </a:rPr>
              <a:t>𝑛</a:t>
            </a:r>
            <a:r>
              <a:rPr sz="3525" spc="-15" baseline="-15366" dirty="0">
                <a:latin typeface="Cambria Math"/>
                <a:cs typeface="Cambria Math"/>
              </a:rPr>
              <a:t>1 </a:t>
            </a:r>
            <a:r>
              <a:rPr sz="2350" spc="-10" dirty="0">
                <a:latin typeface="Cambria Math"/>
                <a:cs typeface="Cambria Math"/>
              </a:rPr>
              <a:t> </a:t>
            </a:r>
            <a:r>
              <a:rPr sz="3200" b="1" spc="-5" dirty="0">
                <a:latin typeface="Calibri"/>
                <a:cs typeface="Calibri"/>
              </a:rPr>
              <a:t>which </a:t>
            </a:r>
            <a:r>
              <a:rPr sz="3200" b="1" spc="-10" dirty="0">
                <a:latin typeface="Calibri"/>
                <a:cs typeface="Calibri"/>
              </a:rPr>
              <a:t>results </a:t>
            </a:r>
            <a:r>
              <a:rPr sz="3200" b="1" spc="-5" dirty="0">
                <a:latin typeface="Calibri"/>
                <a:cs typeface="Calibri"/>
              </a:rPr>
              <a:t>in </a:t>
            </a:r>
            <a:r>
              <a:rPr sz="3200" b="1" dirty="0">
                <a:latin typeface="Calibri"/>
                <a:cs typeface="Calibri"/>
              </a:rPr>
              <a:t>it </a:t>
            </a:r>
            <a:r>
              <a:rPr sz="3200" b="1" spc="-5" dirty="0">
                <a:latin typeface="Calibri"/>
                <a:cs typeface="Calibri"/>
              </a:rPr>
              <a:t>being </a:t>
            </a:r>
            <a:r>
              <a:rPr sz="3200" b="1" spc="-25" dirty="0">
                <a:latin typeface="Calibri"/>
                <a:cs typeface="Calibri"/>
              </a:rPr>
              <a:t>refracted </a:t>
            </a:r>
            <a:r>
              <a:rPr sz="3200" b="1" spc="-20" dirty="0">
                <a:latin typeface="Calibri"/>
                <a:cs typeface="Calibri"/>
              </a:rPr>
              <a:t>at </a:t>
            </a:r>
            <a:r>
              <a:rPr sz="3200" b="1" spc="-5" dirty="0">
                <a:latin typeface="Calibri"/>
                <a:cs typeface="Calibri"/>
              </a:rPr>
              <a:t>90  degree </a:t>
            </a:r>
            <a:r>
              <a:rPr sz="3200" b="1" spc="-20" dirty="0">
                <a:latin typeface="Calibri"/>
                <a:cs typeface="Calibri"/>
              </a:rPr>
              <a:t>to </a:t>
            </a:r>
            <a:r>
              <a:rPr sz="3200" b="1" dirty="0">
                <a:latin typeface="Calibri"/>
                <a:cs typeface="Calibri"/>
              </a:rPr>
              <a:t>the normal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539" y="2080260"/>
            <a:ext cx="4831080" cy="0"/>
          </a:xfrm>
          <a:custGeom>
            <a:avLst/>
            <a:gdLst/>
            <a:ahLst/>
            <a:cxnLst/>
            <a:rect l="l" t="t" r="r" b="b"/>
            <a:pathLst>
              <a:path w="4831080">
                <a:moveTo>
                  <a:pt x="0" y="0"/>
                </a:moveTo>
                <a:lnTo>
                  <a:pt x="4831080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607642"/>
            <a:ext cx="807339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spc="-60" dirty="0">
                <a:latin typeface="Calibri"/>
                <a:cs typeface="Calibri"/>
              </a:rPr>
              <a:t>Total </a:t>
            </a:r>
            <a:r>
              <a:rPr sz="3200" b="1" spc="-15" dirty="0">
                <a:latin typeface="Calibri"/>
                <a:cs typeface="Calibri"/>
              </a:rPr>
              <a:t>internal  </a:t>
            </a:r>
            <a:r>
              <a:rPr sz="3200" b="1" spc="-10" dirty="0">
                <a:latin typeface="Calibri"/>
                <a:cs typeface="Calibri"/>
              </a:rPr>
              <a:t>reflection </a:t>
            </a:r>
            <a:r>
              <a:rPr sz="3200" b="1" dirty="0">
                <a:latin typeface="Calibri"/>
                <a:cs typeface="Calibri"/>
              </a:rPr>
              <a:t>:-When the </a:t>
            </a:r>
            <a:r>
              <a:rPr sz="3200" b="1" spc="-10" dirty="0">
                <a:latin typeface="Calibri"/>
                <a:cs typeface="Calibri"/>
              </a:rPr>
              <a:t>light  </a:t>
            </a:r>
            <a:r>
              <a:rPr sz="3200" b="1" spc="-45" dirty="0">
                <a:latin typeface="Calibri"/>
                <a:cs typeface="Calibri"/>
              </a:rPr>
              <a:t>ray </a:t>
            </a:r>
            <a:r>
              <a:rPr sz="3200" b="1" dirty="0">
                <a:latin typeface="Calibri"/>
                <a:cs typeface="Calibri"/>
              </a:rPr>
              <a:t>is </a:t>
            </a:r>
            <a:r>
              <a:rPr sz="3200" b="1" spc="-10" dirty="0">
                <a:latin typeface="Calibri"/>
                <a:cs typeface="Calibri"/>
              </a:rPr>
              <a:t>incident </a:t>
            </a:r>
            <a:r>
              <a:rPr sz="3200" b="1" spc="-5" dirty="0">
                <a:latin typeface="Calibri"/>
                <a:cs typeface="Calibri"/>
              </a:rPr>
              <a:t>in </a:t>
            </a:r>
            <a:r>
              <a:rPr sz="3200" b="1" spc="-10" dirty="0">
                <a:latin typeface="Calibri"/>
                <a:cs typeface="Calibri"/>
              </a:rPr>
              <a:t>more optical </a:t>
            </a:r>
            <a:r>
              <a:rPr sz="3200" b="1" spc="-5" dirty="0">
                <a:latin typeface="Calibri"/>
                <a:cs typeface="Calibri"/>
              </a:rPr>
              <a:t>dense </a:t>
            </a:r>
            <a:r>
              <a:rPr sz="3200" b="1" spc="-10" dirty="0">
                <a:latin typeface="Calibri"/>
                <a:cs typeface="Calibri"/>
              </a:rPr>
              <a:t>medium  </a:t>
            </a:r>
            <a:r>
              <a:rPr sz="3200" b="1" spc="-5" dirty="0">
                <a:latin typeface="Calibri"/>
                <a:cs typeface="Calibri"/>
              </a:rPr>
              <a:t>with </a:t>
            </a:r>
            <a:r>
              <a:rPr sz="3200" b="1" dirty="0">
                <a:latin typeface="Calibri"/>
                <a:cs typeface="Calibri"/>
              </a:rPr>
              <a:t>an </a:t>
            </a:r>
            <a:r>
              <a:rPr sz="3200" b="1" spc="-5" dirty="0">
                <a:latin typeface="Calibri"/>
                <a:cs typeface="Calibri"/>
              </a:rPr>
              <a:t>angle </a:t>
            </a:r>
            <a:r>
              <a:rPr sz="3200" b="1" spc="-20" dirty="0">
                <a:latin typeface="Calibri"/>
                <a:cs typeface="Calibri"/>
              </a:rPr>
              <a:t>greater </a:t>
            </a:r>
            <a:r>
              <a:rPr sz="3200" b="1" spc="-5" dirty="0">
                <a:latin typeface="Calibri"/>
                <a:cs typeface="Calibri"/>
              </a:rPr>
              <a:t>than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critical </a:t>
            </a:r>
            <a:r>
              <a:rPr sz="3200" b="1" spc="-10" dirty="0">
                <a:latin typeface="Calibri"/>
                <a:cs typeface="Calibri"/>
              </a:rPr>
              <a:t>angle 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5" dirty="0">
                <a:latin typeface="Calibri"/>
                <a:cs typeface="Calibri"/>
              </a:rPr>
              <a:t>that medium </a:t>
            </a:r>
            <a:r>
              <a:rPr sz="3200" b="1" dirty="0">
                <a:latin typeface="Calibri"/>
                <a:cs typeface="Calibri"/>
              </a:rPr>
              <a:t>, it </a:t>
            </a:r>
            <a:r>
              <a:rPr sz="3200" b="1" spc="-10" dirty="0">
                <a:latin typeface="Calibri"/>
                <a:cs typeface="Calibri"/>
              </a:rPr>
              <a:t>reflects </a:t>
            </a:r>
            <a:r>
              <a:rPr sz="3200" b="1" dirty="0">
                <a:latin typeface="Calibri"/>
                <a:cs typeface="Calibri"/>
              </a:rPr>
              <a:t>in the same  </a:t>
            </a:r>
            <a:r>
              <a:rPr sz="3200" b="1" spc="-5" dirty="0">
                <a:latin typeface="Calibri"/>
                <a:cs typeface="Calibri"/>
              </a:rPr>
              <a:t>medium which is known as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15" dirty="0">
                <a:latin typeface="Calibri"/>
                <a:cs typeface="Calibri"/>
              </a:rPr>
              <a:t>total internal </a:t>
            </a:r>
            <a:r>
              <a:rPr sz="3200" b="1" spc="69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reflection </a:t>
            </a:r>
            <a:r>
              <a:rPr sz="3200" b="1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5541" y="1772754"/>
            <a:ext cx="8640953" cy="4464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41592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Critical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Angle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formula</a:t>
            </a:r>
            <a:r>
              <a:rPr sz="3200" spc="-10" dirty="0">
                <a:latin typeface="Calibri"/>
                <a:cs typeface="Calibri"/>
              </a:rPr>
              <a:t>:-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0893" y="2628478"/>
            <a:ext cx="7033489" cy="34490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61264" y="2668777"/>
            <a:ext cx="597535" cy="337185"/>
          </a:xfrm>
          <a:custGeom>
            <a:avLst/>
            <a:gdLst/>
            <a:ahLst/>
            <a:cxnLst/>
            <a:rect l="l" t="t" r="r" b="b"/>
            <a:pathLst>
              <a:path w="597535" h="337185">
                <a:moveTo>
                  <a:pt x="509010" y="0"/>
                </a:moveTo>
                <a:lnTo>
                  <a:pt x="505581" y="11175"/>
                </a:lnTo>
                <a:lnTo>
                  <a:pt x="521059" y="19200"/>
                </a:lnTo>
                <a:lnTo>
                  <a:pt x="534537" y="30892"/>
                </a:lnTo>
                <a:lnTo>
                  <a:pt x="555492" y="65277"/>
                </a:lnTo>
                <a:lnTo>
                  <a:pt x="568176" y="111966"/>
                </a:lnTo>
                <a:lnTo>
                  <a:pt x="572383" y="168656"/>
                </a:lnTo>
                <a:lnTo>
                  <a:pt x="571333" y="198181"/>
                </a:lnTo>
                <a:lnTo>
                  <a:pt x="562899" y="249755"/>
                </a:lnTo>
                <a:lnTo>
                  <a:pt x="546014" y="290732"/>
                </a:lnTo>
                <a:lnTo>
                  <a:pt x="505581" y="325755"/>
                </a:lnTo>
                <a:lnTo>
                  <a:pt x="509010" y="336931"/>
                </a:lnTo>
                <a:lnTo>
                  <a:pt x="546570" y="316880"/>
                </a:lnTo>
                <a:lnTo>
                  <a:pt x="574415" y="279019"/>
                </a:lnTo>
                <a:lnTo>
                  <a:pt x="591671" y="228060"/>
                </a:lnTo>
                <a:lnTo>
                  <a:pt x="597402" y="168529"/>
                </a:lnTo>
                <a:lnTo>
                  <a:pt x="595971" y="137618"/>
                </a:lnTo>
                <a:lnTo>
                  <a:pt x="584489" y="82321"/>
                </a:lnTo>
                <a:lnTo>
                  <a:pt x="561695" y="36790"/>
                </a:lnTo>
                <a:lnTo>
                  <a:pt x="529016" y="7834"/>
                </a:lnTo>
                <a:lnTo>
                  <a:pt x="509010" y="0"/>
                </a:lnTo>
                <a:close/>
              </a:path>
              <a:path w="597535" h="337185">
                <a:moveTo>
                  <a:pt x="88513" y="0"/>
                </a:moveTo>
                <a:lnTo>
                  <a:pt x="50889" y="20097"/>
                </a:lnTo>
                <a:lnTo>
                  <a:pt x="22981" y="57912"/>
                </a:lnTo>
                <a:lnTo>
                  <a:pt x="5724" y="108886"/>
                </a:lnTo>
                <a:lnTo>
                  <a:pt x="0" y="168656"/>
                </a:lnTo>
                <a:lnTo>
                  <a:pt x="1424" y="199366"/>
                </a:lnTo>
                <a:lnTo>
                  <a:pt x="12906" y="254611"/>
                </a:lnTo>
                <a:lnTo>
                  <a:pt x="35720" y="300194"/>
                </a:lnTo>
                <a:lnTo>
                  <a:pt x="68486" y="329114"/>
                </a:lnTo>
                <a:lnTo>
                  <a:pt x="88513" y="336931"/>
                </a:lnTo>
                <a:lnTo>
                  <a:pt x="91942" y="325755"/>
                </a:lnTo>
                <a:lnTo>
                  <a:pt x="76463" y="317732"/>
                </a:lnTo>
                <a:lnTo>
                  <a:pt x="62986" y="306054"/>
                </a:lnTo>
                <a:lnTo>
                  <a:pt x="42031" y="271780"/>
                </a:lnTo>
                <a:lnTo>
                  <a:pt x="29283" y="225218"/>
                </a:lnTo>
                <a:lnTo>
                  <a:pt x="25017" y="168529"/>
                </a:lnTo>
                <a:lnTo>
                  <a:pt x="26082" y="139055"/>
                </a:lnTo>
                <a:lnTo>
                  <a:pt x="34603" y="87377"/>
                </a:lnTo>
                <a:lnTo>
                  <a:pt x="51508" y="46251"/>
                </a:lnTo>
                <a:lnTo>
                  <a:pt x="91942" y="11175"/>
                </a:lnTo>
                <a:lnTo>
                  <a:pt x="885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10353" y="2839338"/>
            <a:ext cx="2578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15" dirty="0">
                <a:latin typeface="Cambria Math"/>
                <a:cs typeface="Cambria Math"/>
              </a:rPr>
              <a:t>𝑛</a:t>
            </a:r>
            <a:r>
              <a:rPr sz="1950" spc="97" baseline="-12820" dirty="0">
                <a:latin typeface="Cambria Math"/>
                <a:cs typeface="Cambria Math"/>
              </a:rPr>
              <a:t>1</a:t>
            </a:r>
            <a:endParaRPr sz="1950" baseline="-1282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22164" y="2836164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1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86760" y="2668777"/>
            <a:ext cx="599440" cy="337185"/>
          </a:xfrm>
          <a:custGeom>
            <a:avLst/>
            <a:gdLst/>
            <a:ahLst/>
            <a:cxnLst/>
            <a:rect l="l" t="t" r="r" b="b"/>
            <a:pathLst>
              <a:path w="599439" h="337185">
                <a:moveTo>
                  <a:pt x="510534" y="0"/>
                </a:moveTo>
                <a:lnTo>
                  <a:pt x="507105" y="11175"/>
                </a:lnTo>
                <a:lnTo>
                  <a:pt x="522583" y="19200"/>
                </a:lnTo>
                <a:lnTo>
                  <a:pt x="536061" y="30892"/>
                </a:lnTo>
                <a:lnTo>
                  <a:pt x="557016" y="65277"/>
                </a:lnTo>
                <a:lnTo>
                  <a:pt x="569700" y="111966"/>
                </a:lnTo>
                <a:lnTo>
                  <a:pt x="573907" y="168656"/>
                </a:lnTo>
                <a:lnTo>
                  <a:pt x="572857" y="198181"/>
                </a:lnTo>
                <a:lnTo>
                  <a:pt x="564423" y="249755"/>
                </a:lnTo>
                <a:lnTo>
                  <a:pt x="547538" y="290732"/>
                </a:lnTo>
                <a:lnTo>
                  <a:pt x="507105" y="325755"/>
                </a:lnTo>
                <a:lnTo>
                  <a:pt x="510534" y="336931"/>
                </a:lnTo>
                <a:lnTo>
                  <a:pt x="548094" y="316880"/>
                </a:lnTo>
                <a:lnTo>
                  <a:pt x="575939" y="279019"/>
                </a:lnTo>
                <a:lnTo>
                  <a:pt x="593195" y="228060"/>
                </a:lnTo>
                <a:lnTo>
                  <a:pt x="598926" y="168529"/>
                </a:lnTo>
                <a:lnTo>
                  <a:pt x="597495" y="137618"/>
                </a:lnTo>
                <a:lnTo>
                  <a:pt x="586013" y="82321"/>
                </a:lnTo>
                <a:lnTo>
                  <a:pt x="563219" y="36790"/>
                </a:lnTo>
                <a:lnTo>
                  <a:pt x="530540" y="7834"/>
                </a:lnTo>
                <a:lnTo>
                  <a:pt x="510534" y="0"/>
                </a:lnTo>
                <a:close/>
              </a:path>
              <a:path w="599439" h="337185">
                <a:moveTo>
                  <a:pt x="88513" y="0"/>
                </a:moveTo>
                <a:lnTo>
                  <a:pt x="50889" y="20097"/>
                </a:lnTo>
                <a:lnTo>
                  <a:pt x="22981" y="57912"/>
                </a:lnTo>
                <a:lnTo>
                  <a:pt x="5724" y="108886"/>
                </a:lnTo>
                <a:lnTo>
                  <a:pt x="0" y="168656"/>
                </a:lnTo>
                <a:lnTo>
                  <a:pt x="1424" y="199366"/>
                </a:lnTo>
                <a:lnTo>
                  <a:pt x="12906" y="254611"/>
                </a:lnTo>
                <a:lnTo>
                  <a:pt x="35720" y="300194"/>
                </a:lnTo>
                <a:lnTo>
                  <a:pt x="68486" y="329114"/>
                </a:lnTo>
                <a:lnTo>
                  <a:pt x="88513" y="336931"/>
                </a:lnTo>
                <a:lnTo>
                  <a:pt x="91942" y="325755"/>
                </a:lnTo>
                <a:lnTo>
                  <a:pt x="76463" y="317732"/>
                </a:lnTo>
                <a:lnTo>
                  <a:pt x="62986" y="306054"/>
                </a:lnTo>
                <a:lnTo>
                  <a:pt x="42031" y="271780"/>
                </a:lnTo>
                <a:lnTo>
                  <a:pt x="29283" y="225218"/>
                </a:lnTo>
                <a:lnTo>
                  <a:pt x="25017" y="168529"/>
                </a:lnTo>
                <a:lnTo>
                  <a:pt x="26082" y="139055"/>
                </a:lnTo>
                <a:lnTo>
                  <a:pt x="34603" y="87377"/>
                </a:lnTo>
                <a:lnTo>
                  <a:pt x="51508" y="46251"/>
                </a:lnTo>
                <a:lnTo>
                  <a:pt x="91942" y="11175"/>
                </a:lnTo>
                <a:lnTo>
                  <a:pt x="885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75176" y="3325367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1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08605" y="3328797"/>
            <a:ext cx="2012314" cy="570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ts val="1780"/>
              </a:lnSpc>
              <a:spcBef>
                <a:spcPts val="105"/>
              </a:spcBef>
            </a:pPr>
            <a:r>
              <a:rPr sz="1600" spc="215" dirty="0">
                <a:latin typeface="Cambria Math"/>
                <a:cs typeface="Cambria Math"/>
              </a:rPr>
              <a:t>𝑛</a:t>
            </a:r>
            <a:r>
              <a:rPr sz="1950" spc="97" baseline="-12820" dirty="0">
                <a:latin typeface="Cambria Math"/>
                <a:cs typeface="Cambria Math"/>
              </a:rPr>
              <a:t>1</a:t>
            </a:r>
            <a:endParaRPr sz="1950" baseline="-12820">
              <a:latin typeface="Cambria Math"/>
              <a:cs typeface="Cambria Math"/>
            </a:endParaRPr>
          </a:p>
          <a:p>
            <a:pPr marR="25400" algn="r">
              <a:lnSpc>
                <a:spcPts val="2500"/>
              </a:lnSpc>
            </a:pPr>
            <a:r>
              <a:rPr sz="2200" spc="-5" dirty="0">
                <a:latin typeface="Cambria Math"/>
                <a:cs typeface="Cambria Math"/>
              </a:rPr>
              <a:t>𝑓𝑜𝑟 𝑎𝑖𝑟</a:t>
            </a:r>
            <a:r>
              <a:rPr sz="2200" spc="60" dirty="0">
                <a:latin typeface="Cambria Math"/>
                <a:cs typeface="Cambria Math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𝑚𝑒𝑑𝑖𝑢𝑚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04745" y="4179570"/>
            <a:ext cx="25781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215" dirty="0">
                <a:latin typeface="Cambria Math"/>
                <a:cs typeface="Cambria Math"/>
              </a:rPr>
              <a:t>𝑛</a:t>
            </a:r>
            <a:r>
              <a:rPr sz="1950" spc="97" baseline="-12820" dirty="0">
                <a:latin typeface="Cambria Math"/>
                <a:cs typeface="Cambria Math"/>
              </a:rPr>
              <a:t>1</a:t>
            </a:r>
            <a:endParaRPr sz="1950" baseline="-1282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17192" y="4175759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2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63139" y="4690871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2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862198" y="4479797"/>
            <a:ext cx="30848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is the </a:t>
            </a:r>
            <a:r>
              <a:rPr sz="2200" spc="-10" dirty="0">
                <a:latin typeface="Calibri"/>
                <a:cs typeface="Calibri"/>
              </a:rPr>
              <a:t>critical </a:t>
            </a:r>
            <a:r>
              <a:rPr sz="2200" spc="-5" dirty="0">
                <a:latin typeface="Calibri"/>
                <a:cs typeface="Calibri"/>
              </a:rPr>
              <a:t>angle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formula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555445"/>
            <a:ext cx="6483350" cy="3770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libri"/>
                <a:cs typeface="Calibri"/>
              </a:rPr>
              <a:t>Using </a:t>
            </a:r>
            <a:r>
              <a:rPr sz="2200" spc="-25" dirty="0">
                <a:latin typeface="Calibri"/>
                <a:cs typeface="Calibri"/>
              </a:rPr>
              <a:t>Snell’s </a:t>
            </a:r>
            <a:r>
              <a:rPr sz="2200" spc="-5" dirty="0">
                <a:latin typeface="Calibri"/>
                <a:cs typeface="Calibri"/>
              </a:rPr>
              <a:t>law </a:t>
            </a:r>
            <a:r>
              <a:rPr sz="2200" spc="-5" dirty="0">
                <a:latin typeface="Cambria Math"/>
                <a:cs typeface="Cambria Math"/>
              </a:rPr>
              <a:t>𝑛</a:t>
            </a:r>
            <a:r>
              <a:rPr sz="2400" spc="-7" baseline="-15625" dirty="0">
                <a:latin typeface="Cambria Math"/>
                <a:cs typeface="Cambria Math"/>
              </a:rPr>
              <a:t>1 </a:t>
            </a:r>
            <a:r>
              <a:rPr sz="2200" spc="-5" dirty="0">
                <a:latin typeface="Cambria Math"/>
                <a:cs typeface="Cambria Math"/>
              </a:rPr>
              <a:t>&gt;</a:t>
            </a:r>
            <a:r>
              <a:rPr sz="2200" spc="160" dirty="0">
                <a:latin typeface="Cambria Math"/>
                <a:cs typeface="Cambria Math"/>
              </a:rPr>
              <a:t> </a:t>
            </a:r>
            <a:r>
              <a:rPr sz="2200" spc="15" dirty="0">
                <a:latin typeface="Cambria Math"/>
                <a:cs typeface="Cambria Math"/>
              </a:rPr>
              <a:t>𝑛</a:t>
            </a:r>
            <a:r>
              <a:rPr sz="2400" spc="22" baseline="-15625" dirty="0">
                <a:latin typeface="Cambria Math"/>
                <a:cs typeface="Cambria Math"/>
              </a:rPr>
              <a:t>2</a:t>
            </a:r>
            <a:endParaRPr sz="2400" baseline="-15625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mbria Math"/>
                <a:cs typeface="Cambria Math"/>
              </a:rPr>
              <a:t>𝑛</a:t>
            </a:r>
            <a:r>
              <a:rPr sz="2400" spc="-7" baseline="-15625" dirty="0">
                <a:latin typeface="Cambria Math"/>
                <a:cs typeface="Cambria Math"/>
              </a:rPr>
              <a:t>1 </a:t>
            </a:r>
            <a:r>
              <a:rPr sz="2200" spc="-5" dirty="0">
                <a:latin typeface="Cambria Math"/>
                <a:cs typeface="Cambria Math"/>
              </a:rPr>
              <a:t>sin </a:t>
            </a:r>
            <a:r>
              <a:rPr sz="2200" spc="-40" dirty="0">
                <a:latin typeface="Cambria Math"/>
                <a:cs typeface="Cambria Math"/>
              </a:rPr>
              <a:t>𝜃</a:t>
            </a:r>
            <a:r>
              <a:rPr sz="2400" spc="-60" baseline="-15625" dirty="0">
                <a:latin typeface="Cambria Math"/>
                <a:cs typeface="Cambria Math"/>
              </a:rPr>
              <a:t>1 </a:t>
            </a:r>
            <a:r>
              <a:rPr sz="2200" spc="-5" dirty="0">
                <a:latin typeface="Cambria Math"/>
                <a:cs typeface="Cambria Math"/>
              </a:rPr>
              <a:t>= </a:t>
            </a:r>
            <a:r>
              <a:rPr sz="2200" spc="20" dirty="0">
                <a:latin typeface="Cambria Math"/>
                <a:cs typeface="Cambria Math"/>
              </a:rPr>
              <a:t>𝑛</a:t>
            </a:r>
            <a:r>
              <a:rPr sz="2400" spc="30" baseline="-15625" dirty="0">
                <a:latin typeface="Cambria Math"/>
                <a:cs typeface="Cambria Math"/>
              </a:rPr>
              <a:t>2 </a:t>
            </a:r>
            <a:r>
              <a:rPr sz="2200" spc="-5" dirty="0">
                <a:latin typeface="Cambria Math"/>
                <a:cs typeface="Cambria Math"/>
              </a:rPr>
              <a:t>sin</a:t>
            </a:r>
            <a:r>
              <a:rPr sz="2200" spc="140" dirty="0">
                <a:latin typeface="Cambria Math"/>
                <a:cs typeface="Cambria Math"/>
              </a:rPr>
              <a:t> </a:t>
            </a:r>
            <a:r>
              <a:rPr sz="2200" spc="-20" dirty="0">
                <a:latin typeface="Cambria Math"/>
                <a:cs typeface="Cambria Math"/>
              </a:rPr>
              <a:t>𝜃</a:t>
            </a:r>
            <a:r>
              <a:rPr sz="2400" spc="-30" baseline="-15625" dirty="0">
                <a:latin typeface="Cambria Math"/>
                <a:cs typeface="Cambria Math"/>
              </a:rPr>
              <a:t>2</a:t>
            </a:r>
            <a:endParaRPr sz="2400" baseline="-15625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  <a:tab pos="5281930" algn="l"/>
              </a:tabLst>
            </a:pPr>
            <a:r>
              <a:rPr sz="2200" spc="180" dirty="0">
                <a:latin typeface="Cambria Math"/>
                <a:cs typeface="Cambria Math"/>
              </a:rPr>
              <a:t>𝑤𝑕𝑒𝑛 </a:t>
            </a:r>
            <a:r>
              <a:rPr sz="2200" spc="-5" dirty="0">
                <a:latin typeface="Cambria Math"/>
                <a:cs typeface="Cambria Math"/>
              </a:rPr>
              <a:t>𝑖𝑛𝑐𝑖𝑑𝑒𝑛𝑐𝑒 </a:t>
            </a:r>
            <a:r>
              <a:rPr sz="2200" spc="-10" dirty="0">
                <a:latin typeface="Cambria Math"/>
                <a:cs typeface="Cambria Math"/>
              </a:rPr>
              <a:t>𝑎𝑛𝑔𝑙𝑒 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4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𝑐𝑟𝑖𝑡𝑖𝑐𝑎𝑙</a:t>
            </a:r>
            <a:r>
              <a:rPr sz="2200" spc="165" dirty="0">
                <a:latin typeface="Cambria Math"/>
                <a:cs typeface="Cambria Math"/>
              </a:rPr>
              <a:t> </a:t>
            </a:r>
            <a:r>
              <a:rPr sz="2200" spc="-10" dirty="0">
                <a:latin typeface="Cambria Math"/>
                <a:cs typeface="Cambria Math"/>
              </a:rPr>
              <a:t>𝑎𝑛𝑔𝑙𝑒	</a:t>
            </a:r>
            <a:r>
              <a:rPr sz="2200" spc="-5" dirty="0">
                <a:latin typeface="Cambria Math"/>
                <a:cs typeface="Cambria Math"/>
              </a:rPr>
              <a:t>→ </a:t>
            </a:r>
            <a:r>
              <a:rPr sz="2200" spc="-40" dirty="0">
                <a:latin typeface="Cambria Math"/>
                <a:cs typeface="Cambria Math"/>
              </a:rPr>
              <a:t>𝜃</a:t>
            </a:r>
            <a:r>
              <a:rPr sz="2400" spc="-60" baseline="-15625" dirty="0">
                <a:latin typeface="Cambria Math"/>
                <a:cs typeface="Cambria Math"/>
              </a:rPr>
              <a:t>1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235" dirty="0">
                <a:latin typeface="Cambria Math"/>
                <a:cs typeface="Cambria Math"/>
              </a:rPr>
              <a:t> </a:t>
            </a:r>
            <a:r>
              <a:rPr sz="2200" spc="-35" dirty="0">
                <a:latin typeface="Cambria Math"/>
                <a:cs typeface="Cambria Math"/>
              </a:rPr>
              <a:t>𝜃</a:t>
            </a:r>
            <a:r>
              <a:rPr sz="2400" spc="-52" baseline="-15625" dirty="0">
                <a:latin typeface="Cambria Math"/>
                <a:cs typeface="Cambria Math"/>
              </a:rPr>
              <a:t>𝑐</a:t>
            </a:r>
            <a:endParaRPr sz="2400" baseline="-15625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  <a:tab pos="3187700" algn="l"/>
                <a:tab pos="3561079" algn="l"/>
              </a:tabLst>
            </a:pPr>
            <a:r>
              <a:rPr sz="2200" spc="-5" dirty="0">
                <a:latin typeface="Cambria Math"/>
                <a:cs typeface="Cambria Math"/>
              </a:rPr>
              <a:t>𝑛</a:t>
            </a:r>
            <a:r>
              <a:rPr sz="2400" spc="-7" baseline="-15625" dirty="0">
                <a:latin typeface="Cambria Math"/>
                <a:cs typeface="Cambria Math"/>
              </a:rPr>
              <a:t>1 </a:t>
            </a:r>
            <a:r>
              <a:rPr sz="2200" spc="-5" dirty="0">
                <a:latin typeface="Cambria Math"/>
                <a:cs typeface="Cambria Math"/>
              </a:rPr>
              <a:t>sin </a:t>
            </a:r>
            <a:r>
              <a:rPr sz="2200" spc="-35" dirty="0">
                <a:latin typeface="Cambria Math"/>
                <a:cs typeface="Cambria Math"/>
              </a:rPr>
              <a:t>𝜃</a:t>
            </a:r>
            <a:r>
              <a:rPr sz="2400" spc="-52" baseline="-15625" dirty="0">
                <a:latin typeface="Cambria Math"/>
                <a:cs typeface="Cambria Math"/>
              </a:rPr>
              <a:t>𝑐   </a:t>
            </a:r>
            <a:r>
              <a:rPr sz="2200" spc="-5" dirty="0">
                <a:latin typeface="Cambria Math"/>
                <a:cs typeface="Cambria Math"/>
              </a:rPr>
              <a:t>= </a:t>
            </a:r>
            <a:r>
              <a:rPr sz="2200" spc="20" dirty="0">
                <a:latin typeface="Cambria Math"/>
                <a:cs typeface="Cambria Math"/>
              </a:rPr>
              <a:t>𝑛</a:t>
            </a:r>
            <a:r>
              <a:rPr sz="2400" spc="30" baseline="-15625" dirty="0">
                <a:latin typeface="Cambria Math"/>
                <a:cs typeface="Cambria Math"/>
              </a:rPr>
              <a:t>2</a:t>
            </a:r>
            <a:r>
              <a:rPr sz="2400" spc="97" baseline="-1562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sin </a:t>
            </a:r>
            <a:r>
              <a:rPr sz="2200" spc="3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90</a:t>
            </a:r>
            <a:r>
              <a:rPr sz="2400" spc="-7" baseline="27777" dirty="0">
                <a:latin typeface="Cambria Math"/>
                <a:cs typeface="Cambria Math"/>
              </a:rPr>
              <a:t>°	</a:t>
            </a:r>
            <a:r>
              <a:rPr sz="2200" spc="-5" dirty="0">
                <a:latin typeface="Cambria Math"/>
                <a:cs typeface="Cambria Math"/>
              </a:rPr>
              <a:t>→	sin </a:t>
            </a:r>
            <a:r>
              <a:rPr sz="2200" spc="-35" dirty="0">
                <a:latin typeface="Cambria Math"/>
                <a:cs typeface="Cambria Math"/>
              </a:rPr>
              <a:t>𝜃</a:t>
            </a:r>
            <a:r>
              <a:rPr sz="2400" spc="-52" baseline="-15625" dirty="0">
                <a:latin typeface="Cambria Math"/>
                <a:cs typeface="Cambria Math"/>
              </a:rPr>
              <a:t>𝑐 </a:t>
            </a:r>
            <a:r>
              <a:rPr sz="2200" spc="-5" dirty="0">
                <a:latin typeface="Cambria Math"/>
                <a:cs typeface="Cambria Math"/>
              </a:rPr>
              <a:t>= </a:t>
            </a:r>
            <a:r>
              <a:rPr sz="2400" spc="135" baseline="45138" dirty="0">
                <a:latin typeface="Cambria Math"/>
                <a:cs typeface="Cambria Math"/>
              </a:rPr>
              <a:t>𝑛</a:t>
            </a:r>
            <a:r>
              <a:rPr sz="1950" spc="135" baseline="40598" dirty="0">
                <a:latin typeface="Cambria Math"/>
                <a:cs typeface="Cambria Math"/>
              </a:rPr>
              <a:t>2 </a:t>
            </a:r>
            <a:r>
              <a:rPr sz="2200" spc="-5" dirty="0">
                <a:latin typeface="Cambria Math"/>
                <a:cs typeface="Cambria Math"/>
              </a:rPr>
              <a:t>sin</a:t>
            </a:r>
            <a:r>
              <a:rPr sz="2200" spc="370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90</a:t>
            </a:r>
            <a:r>
              <a:rPr sz="2400" spc="-7" baseline="27777" dirty="0">
                <a:latin typeface="Cambria Math"/>
                <a:cs typeface="Cambria Math"/>
              </a:rPr>
              <a:t>°</a:t>
            </a:r>
            <a:endParaRPr sz="2400" baseline="27777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1215"/>
              </a:spcBef>
              <a:buFont typeface="Arial"/>
              <a:buChar char="•"/>
              <a:tabLst>
                <a:tab pos="355600" algn="l"/>
                <a:tab pos="356235" algn="l"/>
                <a:tab pos="2140585" algn="l"/>
                <a:tab pos="2512060" algn="l"/>
              </a:tabLst>
            </a:pPr>
            <a:r>
              <a:rPr sz="2200" spc="-5" dirty="0">
                <a:latin typeface="Cambria Math"/>
                <a:cs typeface="Cambria Math"/>
              </a:rPr>
              <a:t>𝑛</a:t>
            </a:r>
            <a:r>
              <a:rPr sz="2400" spc="-7" baseline="-15625" dirty="0">
                <a:latin typeface="Cambria Math"/>
                <a:cs typeface="Cambria Math"/>
              </a:rPr>
              <a:t>1  </a:t>
            </a:r>
            <a:r>
              <a:rPr sz="2200" spc="-5" dirty="0">
                <a:latin typeface="Cambria Math"/>
                <a:cs typeface="Cambria Math"/>
              </a:rPr>
              <a:t>sin </a:t>
            </a:r>
            <a:r>
              <a:rPr sz="2200" spc="-35" dirty="0">
                <a:latin typeface="Cambria Math"/>
                <a:cs typeface="Cambria Math"/>
              </a:rPr>
              <a:t>𝜃</a:t>
            </a:r>
            <a:r>
              <a:rPr sz="2400" spc="-52" baseline="-15625" dirty="0">
                <a:latin typeface="Cambria Math"/>
                <a:cs typeface="Cambria Math"/>
              </a:rPr>
              <a:t>𝑐</a:t>
            </a:r>
            <a:r>
              <a:rPr sz="2400" spc="120" baseline="-1562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125" dirty="0">
                <a:latin typeface="Cambria Math"/>
                <a:cs typeface="Cambria Math"/>
              </a:rPr>
              <a:t> </a:t>
            </a:r>
            <a:r>
              <a:rPr sz="2200" spc="20" dirty="0">
                <a:latin typeface="Cambria Math"/>
                <a:cs typeface="Cambria Math"/>
              </a:rPr>
              <a:t>𝑛</a:t>
            </a:r>
            <a:r>
              <a:rPr sz="2400" spc="30" baseline="-15625" dirty="0">
                <a:latin typeface="Cambria Math"/>
                <a:cs typeface="Cambria Math"/>
              </a:rPr>
              <a:t>2	</a:t>
            </a:r>
            <a:r>
              <a:rPr sz="2200" spc="-5" dirty="0">
                <a:latin typeface="Cambria Math"/>
                <a:cs typeface="Cambria Math"/>
              </a:rPr>
              <a:t>→	sin </a:t>
            </a:r>
            <a:r>
              <a:rPr sz="2200" spc="-35" dirty="0">
                <a:latin typeface="Cambria Math"/>
                <a:cs typeface="Cambria Math"/>
              </a:rPr>
              <a:t>𝜃</a:t>
            </a:r>
            <a:r>
              <a:rPr sz="2400" spc="-52" baseline="-15625" dirty="0">
                <a:latin typeface="Cambria Math"/>
                <a:cs typeface="Cambria Math"/>
              </a:rPr>
              <a:t>𝑐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-170" dirty="0">
                <a:latin typeface="Cambria Math"/>
                <a:cs typeface="Cambria Math"/>
              </a:rPr>
              <a:t> </a:t>
            </a:r>
            <a:r>
              <a:rPr sz="2400" spc="135" baseline="45138" dirty="0">
                <a:latin typeface="Cambria Math"/>
                <a:cs typeface="Cambria Math"/>
              </a:rPr>
              <a:t>𝑛</a:t>
            </a:r>
            <a:r>
              <a:rPr sz="1950" spc="135" baseline="40598" dirty="0">
                <a:latin typeface="Cambria Math"/>
                <a:cs typeface="Cambria Math"/>
              </a:rPr>
              <a:t>2</a:t>
            </a:r>
            <a:endParaRPr sz="1950" baseline="40598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mbria Math"/>
                <a:cs typeface="Cambria Math"/>
              </a:rPr>
              <a:t>𝑖𝑓 </a:t>
            </a:r>
            <a:r>
              <a:rPr sz="2200" spc="15" dirty="0">
                <a:latin typeface="Cambria Math"/>
                <a:cs typeface="Cambria Math"/>
              </a:rPr>
              <a:t>𝑛</a:t>
            </a:r>
            <a:r>
              <a:rPr sz="2400" spc="22" baseline="-15625" dirty="0">
                <a:latin typeface="Cambria Math"/>
                <a:cs typeface="Cambria Math"/>
              </a:rPr>
              <a:t>2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16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1</a:t>
            </a:r>
            <a:endParaRPr sz="22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5600" algn="l"/>
                <a:tab pos="356235" algn="l"/>
                <a:tab pos="1442085" algn="l"/>
              </a:tabLst>
            </a:pPr>
            <a:r>
              <a:rPr sz="2200" spc="-5" dirty="0">
                <a:latin typeface="Cambria Math"/>
                <a:cs typeface="Cambria Math"/>
              </a:rPr>
              <a:t>sin</a:t>
            </a:r>
            <a:r>
              <a:rPr sz="2200" spc="-100" dirty="0">
                <a:latin typeface="Cambria Math"/>
                <a:cs typeface="Cambria Math"/>
              </a:rPr>
              <a:t> </a:t>
            </a:r>
            <a:r>
              <a:rPr sz="2200" spc="-35" dirty="0">
                <a:latin typeface="Cambria Math"/>
                <a:cs typeface="Cambria Math"/>
              </a:rPr>
              <a:t>𝜃</a:t>
            </a:r>
            <a:r>
              <a:rPr sz="2400" spc="-52" baseline="-15625" dirty="0">
                <a:latin typeface="Cambria Math"/>
                <a:cs typeface="Cambria Math"/>
              </a:rPr>
              <a:t>𝑐 </a:t>
            </a:r>
            <a:r>
              <a:rPr sz="2400" spc="165" baseline="-1562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=	</a:t>
            </a:r>
            <a:r>
              <a:rPr sz="2400" spc="60" baseline="45138" dirty="0">
                <a:latin typeface="Cambria Math"/>
                <a:cs typeface="Cambria Math"/>
              </a:rPr>
              <a:t>1</a:t>
            </a:r>
            <a:endParaRPr sz="2400" baseline="45138">
              <a:latin typeface="Cambria Math"/>
              <a:cs typeface="Cambria Math"/>
            </a:endParaRPr>
          </a:p>
          <a:p>
            <a:pPr marL="355600" indent="-342900">
              <a:lnSpc>
                <a:spcPts val="2170"/>
              </a:lnSpc>
              <a:spcBef>
                <a:spcPts val="14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35" dirty="0">
                <a:latin typeface="Cambria Math"/>
                <a:cs typeface="Cambria Math"/>
              </a:rPr>
              <a:t>𝜃</a:t>
            </a:r>
            <a:r>
              <a:rPr sz="2400" spc="-52" baseline="-15625" dirty="0">
                <a:latin typeface="Cambria Math"/>
                <a:cs typeface="Cambria Math"/>
              </a:rPr>
              <a:t>𝑐 </a:t>
            </a:r>
            <a:r>
              <a:rPr sz="2200" spc="-5" dirty="0">
                <a:latin typeface="Cambria Math"/>
                <a:cs typeface="Cambria Math"/>
              </a:rPr>
              <a:t>= </a:t>
            </a:r>
            <a:r>
              <a:rPr sz="2200" spc="15" dirty="0">
                <a:latin typeface="Cambria Math"/>
                <a:cs typeface="Cambria Math"/>
              </a:rPr>
              <a:t>sin</a:t>
            </a:r>
            <a:r>
              <a:rPr sz="2400" spc="22" baseline="27777" dirty="0">
                <a:latin typeface="Cambria Math"/>
                <a:cs typeface="Cambria Math"/>
              </a:rPr>
              <a:t>−1</a:t>
            </a:r>
            <a:r>
              <a:rPr sz="2200" spc="15" dirty="0">
                <a:latin typeface="Cambria Math"/>
                <a:cs typeface="Cambria Math"/>
              </a:rPr>
              <a:t>( </a:t>
            </a:r>
            <a:r>
              <a:rPr sz="2400" spc="60" baseline="45138" dirty="0">
                <a:latin typeface="Cambria Math"/>
                <a:cs typeface="Cambria Math"/>
              </a:rPr>
              <a:t>1</a:t>
            </a:r>
            <a:r>
              <a:rPr sz="2400" spc="44" baseline="45138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)</a:t>
            </a:r>
            <a:endParaRPr sz="2200">
              <a:latin typeface="Cambria Math"/>
              <a:cs typeface="Cambria Math"/>
            </a:endParaRPr>
          </a:p>
          <a:p>
            <a:pPr marR="2788285" algn="ctr">
              <a:lnSpc>
                <a:spcPts val="1450"/>
              </a:lnSpc>
            </a:pPr>
            <a:r>
              <a:rPr sz="1600" spc="90" dirty="0">
                <a:latin typeface="Cambria Math"/>
                <a:cs typeface="Cambria Math"/>
              </a:rPr>
              <a:t>𝑛</a:t>
            </a:r>
            <a:r>
              <a:rPr sz="1950" spc="135" baseline="-12820" dirty="0">
                <a:latin typeface="Cambria Math"/>
                <a:cs typeface="Cambria Math"/>
              </a:rPr>
              <a:t>1</a:t>
            </a:r>
            <a:endParaRPr sz="1950" baseline="-1282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mbria Math"/>
                <a:cs typeface="Cambria Math"/>
              </a:rPr>
              <a:t>𝑎𝑡 𝑛</a:t>
            </a:r>
            <a:r>
              <a:rPr sz="2400" spc="-7" baseline="-15625" dirty="0">
                <a:latin typeface="Cambria Math"/>
                <a:cs typeface="Cambria Math"/>
              </a:rPr>
              <a:t>1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170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1.42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50694" y="5946140"/>
            <a:ext cx="4203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45" dirty="0">
                <a:latin typeface="Cambria Math"/>
                <a:cs typeface="Cambria Math"/>
              </a:rPr>
              <a:t>1</a:t>
            </a:r>
            <a:r>
              <a:rPr sz="1600" spc="-10" dirty="0">
                <a:latin typeface="Cambria Math"/>
                <a:cs typeface="Cambria Math"/>
              </a:rPr>
              <a:t>.</a:t>
            </a:r>
            <a:r>
              <a:rPr sz="1600" spc="30" dirty="0">
                <a:latin typeface="Cambria Math"/>
                <a:cs typeface="Cambria Math"/>
              </a:rPr>
              <a:t>42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63139" y="5942076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40" y="5731255"/>
            <a:ext cx="32727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  <a:tab pos="1864360" algn="l"/>
                <a:tab pos="2123440" algn="l"/>
                <a:tab pos="2661920" algn="l"/>
              </a:tabLst>
            </a:pPr>
            <a:r>
              <a:rPr sz="2200" spc="-140" dirty="0">
                <a:latin typeface="Cambria Math"/>
                <a:cs typeface="Cambria Math"/>
              </a:rPr>
              <a:t>𝜃</a:t>
            </a:r>
            <a:r>
              <a:rPr sz="2400" spc="247" baseline="-15625" dirty="0">
                <a:latin typeface="Cambria Math"/>
                <a:cs typeface="Cambria Math"/>
              </a:rPr>
              <a:t>𝑐</a:t>
            </a:r>
            <a:r>
              <a:rPr sz="2400" baseline="-15625" dirty="0">
                <a:latin typeface="Cambria Math"/>
                <a:cs typeface="Cambria Math"/>
              </a:rPr>
              <a:t> </a:t>
            </a:r>
            <a:r>
              <a:rPr sz="2400" spc="82" baseline="-1562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spc="114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si</a:t>
            </a:r>
            <a:r>
              <a:rPr sz="2200" spc="10" dirty="0">
                <a:latin typeface="Cambria Math"/>
                <a:cs typeface="Cambria Math"/>
              </a:rPr>
              <a:t>n</a:t>
            </a:r>
            <a:r>
              <a:rPr sz="2400" spc="-60" baseline="27777" dirty="0">
                <a:latin typeface="Cambria Math"/>
                <a:cs typeface="Cambria Math"/>
              </a:rPr>
              <a:t>−</a:t>
            </a:r>
            <a:r>
              <a:rPr sz="2400" spc="172" baseline="27777" dirty="0">
                <a:latin typeface="Cambria Math"/>
                <a:cs typeface="Cambria Math"/>
              </a:rPr>
              <a:t>1</a:t>
            </a:r>
            <a:r>
              <a:rPr sz="2200" spc="-5" dirty="0">
                <a:latin typeface="Cambria Math"/>
                <a:cs typeface="Cambria Math"/>
              </a:rPr>
              <a:t>(</a:t>
            </a:r>
            <a:r>
              <a:rPr sz="2200" dirty="0">
                <a:latin typeface="Cambria Math"/>
                <a:cs typeface="Cambria Math"/>
              </a:rPr>
              <a:t>	</a:t>
            </a:r>
            <a:r>
              <a:rPr sz="2400" spc="60" baseline="45138" dirty="0">
                <a:latin typeface="Cambria Math"/>
                <a:cs typeface="Cambria Math"/>
              </a:rPr>
              <a:t>1</a:t>
            </a:r>
            <a:r>
              <a:rPr sz="2400" baseline="45138" dirty="0">
                <a:latin typeface="Cambria Math"/>
                <a:cs typeface="Cambria Math"/>
              </a:rPr>
              <a:t>	</a:t>
            </a:r>
            <a:r>
              <a:rPr sz="2200" spc="-5" dirty="0">
                <a:latin typeface="Cambria Math"/>
                <a:cs typeface="Cambria Math"/>
              </a:rPr>
              <a:t>)</a:t>
            </a:r>
            <a:r>
              <a:rPr sz="2200" spc="105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ambria Math"/>
                <a:cs typeface="Cambria Math"/>
              </a:rPr>
              <a:t>=</a:t>
            </a:r>
            <a:r>
              <a:rPr sz="2200" dirty="0">
                <a:latin typeface="Cambria Math"/>
                <a:cs typeface="Cambria Math"/>
              </a:rPr>
              <a:t>	</a:t>
            </a:r>
            <a:r>
              <a:rPr sz="2200" spc="-10" dirty="0">
                <a:latin typeface="Cambria Math"/>
                <a:cs typeface="Cambria Math"/>
              </a:rPr>
              <a:t>4</a:t>
            </a:r>
            <a:r>
              <a:rPr sz="2200" dirty="0">
                <a:latin typeface="Cambria Math"/>
                <a:cs typeface="Cambria Math"/>
              </a:rPr>
              <a:t>4.</a:t>
            </a:r>
            <a:r>
              <a:rPr sz="2200" spc="-10" dirty="0">
                <a:latin typeface="Cambria Math"/>
                <a:cs typeface="Cambria Math"/>
              </a:rPr>
              <a:t>7</a:t>
            </a:r>
            <a:r>
              <a:rPr sz="2400" baseline="27777" dirty="0">
                <a:latin typeface="Cambria Math"/>
                <a:cs typeface="Cambria Math"/>
              </a:rPr>
              <a:t>°</a:t>
            </a:r>
            <a:endParaRPr sz="2400" baseline="27777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3446"/>
            <a:ext cx="8073390" cy="446151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5080" indent="-342900" algn="just">
              <a:lnSpc>
                <a:spcPts val="3240"/>
              </a:lnSpc>
              <a:spcBef>
                <a:spcPts val="509"/>
              </a:spcBef>
              <a:buFont typeface="Arial"/>
              <a:buChar char="•"/>
              <a:tabLst>
                <a:tab pos="356235" algn="l"/>
              </a:tabLst>
            </a:pPr>
            <a:r>
              <a:rPr sz="3000" dirty="0">
                <a:latin typeface="Calibri"/>
                <a:cs typeface="Calibri"/>
              </a:rPr>
              <a:t>A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spc="-20" dirty="0">
                <a:latin typeface="Calibri"/>
                <a:cs typeface="Calibri"/>
              </a:rPr>
              <a:t>traveling from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higher </a:t>
            </a:r>
            <a:r>
              <a:rPr sz="3000" spc="-20" dirty="0">
                <a:latin typeface="Calibri"/>
                <a:cs typeface="Calibri"/>
              </a:rPr>
              <a:t>index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lower  </a:t>
            </a:r>
            <a:r>
              <a:rPr sz="3000" spc="-15" dirty="0">
                <a:latin typeface="Calibri"/>
                <a:cs typeface="Calibri"/>
              </a:rPr>
              <a:t>index </a:t>
            </a:r>
            <a:r>
              <a:rPr sz="3000" spc="-10" dirty="0">
                <a:latin typeface="Calibri"/>
                <a:cs typeface="Calibri"/>
              </a:rPr>
              <a:t>bends </a:t>
            </a:r>
            <a:r>
              <a:rPr sz="3000" spc="-30" dirty="0">
                <a:latin typeface="Calibri"/>
                <a:cs typeface="Calibri"/>
              </a:rPr>
              <a:t>away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8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normal.</a:t>
            </a:r>
            <a:endParaRPr sz="3000">
              <a:latin typeface="Calibri"/>
              <a:cs typeface="Calibri"/>
            </a:endParaRPr>
          </a:p>
          <a:p>
            <a:pPr marL="355600" marR="5715" indent="-342900" algn="just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443230" algn="l"/>
              </a:tabLst>
            </a:pPr>
            <a:r>
              <a:rPr dirty="0"/>
              <a:t>	</a:t>
            </a:r>
            <a:r>
              <a:rPr sz="3000" spc="-20" dirty="0">
                <a:latin typeface="Calibri"/>
                <a:cs typeface="Calibri"/>
              </a:rPr>
              <a:t>at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5" dirty="0">
                <a:latin typeface="Calibri"/>
                <a:cs typeface="Calibri"/>
              </a:rPr>
              <a:t>angle </a:t>
            </a:r>
            <a:r>
              <a:rPr sz="3000" spc="-10" dirty="0">
                <a:latin typeface="Calibri"/>
                <a:cs typeface="Calibri"/>
              </a:rPr>
              <a:t>called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critical </a:t>
            </a:r>
            <a:r>
              <a:rPr sz="3000" dirty="0">
                <a:latin typeface="Calibri"/>
                <a:cs typeface="Calibri"/>
              </a:rPr>
              <a:t>angle,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25" dirty="0">
                <a:latin typeface="Calibri"/>
                <a:cs typeface="Calibri"/>
              </a:rPr>
              <a:t>refracted  </a:t>
            </a:r>
            <a:r>
              <a:rPr sz="3000" dirty="0">
                <a:latin typeface="Calibri"/>
                <a:cs typeface="Calibri"/>
              </a:rPr>
              <a:t>angle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dirty="0">
                <a:latin typeface="Calibri"/>
                <a:cs typeface="Calibri"/>
              </a:rPr>
              <a:t>90°, the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spc="-25" dirty="0">
                <a:latin typeface="Calibri"/>
                <a:cs typeface="Calibri"/>
              </a:rPr>
              <a:t>travels </a:t>
            </a:r>
            <a:r>
              <a:rPr sz="3000" dirty="0">
                <a:latin typeface="Calibri"/>
                <a:cs typeface="Calibri"/>
              </a:rPr>
              <a:t>along the</a:t>
            </a:r>
            <a:r>
              <a:rPr sz="3000" spc="-15" dirty="0">
                <a:latin typeface="Calibri"/>
                <a:cs typeface="Calibri"/>
              </a:rPr>
              <a:t> surface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443230" algn="l"/>
              </a:tabLst>
            </a:pPr>
            <a:r>
              <a:rPr dirty="0"/>
              <a:t>	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15" dirty="0">
                <a:latin typeface="Calibri"/>
                <a:cs typeface="Calibri"/>
              </a:rPr>
              <a:t>larger </a:t>
            </a:r>
            <a:r>
              <a:rPr sz="3000" spc="-5" dirty="0">
                <a:latin typeface="Calibri"/>
                <a:cs typeface="Calibri"/>
              </a:rPr>
              <a:t>incidence angles, </a:t>
            </a:r>
            <a:r>
              <a:rPr sz="3000" spc="-35" dirty="0">
                <a:latin typeface="Calibri"/>
                <a:cs typeface="Calibri"/>
              </a:rPr>
              <a:t>Snell’s </a:t>
            </a:r>
            <a:r>
              <a:rPr sz="3000" spc="-10" dirty="0">
                <a:latin typeface="Calibri"/>
                <a:cs typeface="Calibri"/>
              </a:rPr>
              <a:t>law </a:t>
            </a:r>
            <a:r>
              <a:rPr sz="3000" spc="-25" dirty="0">
                <a:latin typeface="Calibri"/>
                <a:cs typeface="Calibri"/>
              </a:rPr>
              <a:t>says </a:t>
            </a:r>
            <a:r>
              <a:rPr sz="3000" spc="-10" dirty="0">
                <a:latin typeface="Calibri"/>
                <a:cs typeface="Calibri"/>
              </a:rPr>
              <a:t>the  </a:t>
            </a:r>
            <a:r>
              <a:rPr sz="3000" spc="-5" dirty="0">
                <a:latin typeface="Calibri"/>
                <a:cs typeface="Calibri"/>
              </a:rPr>
              <a:t>sine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25" dirty="0">
                <a:latin typeface="Calibri"/>
                <a:cs typeface="Calibri"/>
              </a:rPr>
              <a:t>refracted </a:t>
            </a:r>
            <a:r>
              <a:rPr sz="3000" dirty="0">
                <a:latin typeface="Calibri"/>
                <a:cs typeface="Calibri"/>
              </a:rPr>
              <a:t>angle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spc="-20" dirty="0">
                <a:latin typeface="Calibri"/>
                <a:cs typeface="Calibri"/>
              </a:rPr>
              <a:t>greater </a:t>
            </a:r>
            <a:r>
              <a:rPr sz="3000" dirty="0">
                <a:latin typeface="Calibri"/>
                <a:cs typeface="Calibri"/>
              </a:rPr>
              <a:t>than </a:t>
            </a:r>
            <a:r>
              <a:rPr sz="3000" spc="-5" dirty="0">
                <a:latin typeface="Calibri"/>
                <a:cs typeface="Calibri"/>
              </a:rPr>
              <a:t>one,  </a:t>
            </a:r>
            <a:r>
              <a:rPr sz="3000" dirty="0">
                <a:latin typeface="Calibri"/>
                <a:cs typeface="Calibri"/>
              </a:rPr>
              <a:t>this </a:t>
            </a:r>
            <a:r>
              <a:rPr sz="3000" spc="-5" dirty="0">
                <a:latin typeface="Calibri"/>
                <a:cs typeface="Calibri"/>
              </a:rPr>
              <a:t>is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impossible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15" dirty="0">
                <a:latin typeface="Calibri"/>
                <a:cs typeface="Calibri"/>
              </a:rPr>
              <a:t>For </a:t>
            </a:r>
            <a:r>
              <a:rPr sz="3000" spc="-10" dirty="0">
                <a:latin typeface="Calibri"/>
                <a:cs typeface="Calibri"/>
              </a:rPr>
              <a:t>incident </a:t>
            </a:r>
            <a:r>
              <a:rPr sz="3000" dirty="0">
                <a:latin typeface="Calibri"/>
                <a:cs typeface="Calibri"/>
              </a:rPr>
              <a:t>angles </a:t>
            </a:r>
            <a:r>
              <a:rPr sz="3000" spc="-15" dirty="0">
                <a:latin typeface="Calibri"/>
                <a:cs typeface="Calibri"/>
              </a:rPr>
              <a:t>larger </a:t>
            </a:r>
            <a:r>
              <a:rPr sz="3000" spc="-5" dirty="0">
                <a:latin typeface="Calibri"/>
                <a:cs typeface="Calibri"/>
              </a:rPr>
              <a:t>than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critical angle, 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completely</a:t>
            </a:r>
            <a:r>
              <a:rPr sz="3000" spc="64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reflected,  </a:t>
            </a:r>
            <a:r>
              <a:rPr sz="3000" spc="-10" dirty="0">
                <a:latin typeface="Calibri"/>
                <a:cs typeface="Calibri"/>
              </a:rPr>
              <a:t>there </a:t>
            </a:r>
            <a:r>
              <a:rPr sz="3000" spc="-5" dirty="0">
                <a:latin typeface="Calibri"/>
                <a:cs typeface="Calibri"/>
              </a:rPr>
              <a:t>is no  </a:t>
            </a:r>
            <a:r>
              <a:rPr sz="3000" spc="-20" dirty="0">
                <a:latin typeface="Calibri"/>
                <a:cs typeface="Calibri"/>
              </a:rPr>
              <a:t>refracted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80" dirty="0">
                <a:latin typeface="Calibri"/>
                <a:cs typeface="Calibri"/>
              </a:rPr>
              <a:t>ray.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43025" marR="5080" indent="-1330960">
              <a:lnSpc>
                <a:spcPct val="100000"/>
              </a:lnSpc>
              <a:spcBef>
                <a:spcPts val="95"/>
              </a:spcBef>
            </a:pPr>
            <a:r>
              <a:rPr lang="en-US" spc="-15" dirty="0" smtClean="0"/>
              <a:t>Lecture four(Critical Angle: Total  Internal Reflection)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258267" y="1429257"/>
            <a:ext cx="869823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Example </a:t>
            </a:r>
            <a:r>
              <a:rPr sz="2000" dirty="0">
                <a:latin typeface="Calibri"/>
                <a:cs typeface="Calibri"/>
              </a:rPr>
              <a:t>1:- A </a:t>
            </a:r>
            <a:r>
              <a:rPr sz="2000" spc="-10" dirty="0">
                <a:latin typeface="Calibri"/>
                <a:cs typeface="Calibri"/>
              </a:rPr>
              <a:t>step-index </a:t>
            </a:r>
            <a:r>
              <a:rPr sz="2000" spc="-5" dirty="0">
                <a:latin typeface="Calibri"/>
                <a:cs typeface="Calibri"/>
              </a:rPr>
              <a:t>fiber </a:t>
            </a:r>
            <a:r>
              <a:rPr sz="2000" dirty="0">
                <a:latin typeface="Calibri"/>
                <a:cs typeface="Calibri"/>
              </a:rPr>
              <a:t>0.0025 inch in </a:t>
            </a:r>
            <a:r>
              <a:rPr sz="2000" spc="-10" dirty="0">
                <a:latin typeface="Calibri"/>
                <a:cs typeface="Calibri"/>
              </a:rPr>
              <a:t>diameter </a:t>
            </a:r>
            <a:r>
              <a:rPr sz="2000" spc="-5" dirty="0">
                <a:latin typeface="Calibri"/>
                <a:cs typeface="Calibri"/>
              </a:rPr>
              <a:t>has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5" dirty="0">
                <a:latin typeface="Calibri"/>
                <a:cs typeface="Calibri"/>
              </a:rPr>
              <a:t>core </a:t>
            </a:r>
            <a:r>
              <a:rPr sz="2000" spc="-10" dirty="0">
                <a:latin typeface="Calibri"/>
                <a:cs typeface="Calibri"/>
              </a:rPr>
              <a:t>index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1.53  and a cladding </a:t>
            </a:r>
            <a:r>
              <a:rPr sz="2000" spc="-10" dirty="0">
                <a:latin typeface="Calibri"/>
                <a:cs typeface="Calibri"/>
              </a:rPr>
              <a:t>index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1.39. </a:t>
            </a:r>
            <a:r>
              <a:rPr sz="2000" spc="-5" dirty="0">
                <a:latin typeface="Calibri"/>
                <a:cs typeface="Calibri"/>
              </a:rPr>
              <a:t>See </a:t>
            </a:r>
            <a:r>
              <a:rPr sz="2000" spc="-10" dirty="0">
                <a:latin typeface="Calibri"/>
                <a:cs typeface="Calibri"/>
              </a:rPr>
              <a:t>drawing. </a:t>
            </a:r>
            <a:r>
              <a:rPr sz="2000" dirty="0">
                <a:latin typeface="Calibri"/>
                <a:cs typeface="Calibri"/>
              </a:rPr>
              <a:t>Such clad </a:t>
            </a:r>
            <a:r>
              <a:rPr sz="2000" spc="-15" dirty="0">
                <a:latin typeface="Calibri"/>
                <a:cs typeface="Calibri"/>
              </a:rPr>
              <a:t>fibers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used frequently </a:t>
            </a:r>
            <a:r>
              <a:rPr sz="2000" dirty="0">
                <a:latin typeface="Calibri"/>
                <a:cs typeface="Calibri"/>
              </a:rPr>
              <a:t>in  </a:t>
            </a:r>
            <a:r>
              <a:rPr sz="2000" spc="-5" dirty="0">
                <a:latin typeface="Calibri"/>
                <a:cs typeface="Calibri"/>
              </a:rPr>
              <a:t>applications </a:t>
            </a:r>
            <a:r>
              <a:rPr sz="2000" spc="-10" dirty="0">
                <a:latin typeface="Calibri"/>
                <a:cs typeface="Calibri"/>
              </a:rPr>
              <a:t>involving </a:t>
            </a:r>
            <a:r>
              <a:rPr sz="2000" spc="-5" dirty="0">
                <a:latin typeface="Calibri"/>
                <a:cs typeface="Calibri"/>
              </a:rPr>
              <a:t>communication, sensing,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medical </a:t>
            </a:r>
            <a:r>
              <a:rPr sz="2000" dirty="0">
                <a:latin typeface="Calibri"/>
                <a:cs typeface="Calibri"/>
              </a:rPr>
              <a:t>imaging. </a:t>
            </a:r>
            <a:r>
              <a:rPr sz="2000" spc="-5" dirty="0">
                <a:latin typeface="Calibri"/>
                <a:cs typeface="Calibri"/>
              </a:rPr>
              <a:t>What </a:t>
            </a:r>
            <a:r>
              <a:rPr sz="2000" dirty="0">
                <a:latin typeface="Calibri"/>
                <a:cs typeface="Calibri"/>
              </a:rPr>
              <a:t>is the  </a:t>
            </a:r>
            <a:r>
              <a:rPr sz="2000" spc="-5" dirty="0">
                <a:latin typeface="Calibri"/>
                <a:cs typeface="Calibri"/>
              </a:rPr>
              <a:t>maximum acceptance </a:t>
            </a:r>
            <a:r>
              <a:rPr sz="2000" dirty="0">
                <a:latin typeface="Calibri"/>
                <a:cs typeface="Calibri"/>
              </a:rPr>
              <a:t>angle </a:t>
            </a:r>
            <a:r>
              <a:rPr sz="2000" spc="-60" dirty="0">
                <a:latin typeface="Cambria Math"/>
                <a:cs typeface="Cambria Math"/>
              </a:rPr>
              <a:t>𝜃</a:t>
            </a:r>
            <a:r>
              <a:rPr sz="2175" spc="-89" baseline="-15325" dirty="0">
                <a:latin typeface="Cambria Math"/>
                <a:cs typeface="Cambria Math"/>
              </a:rPr>
              <a:t>𝐴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a cone </a:t>
            </a:r>
            <a:r>
              <a:rPr sz="2000" spc="-5" dirty="0">
                <a:latin typeface="Calibri"/>
                <a:cs typeface="Calibri"/>
              </a:rPr>
              <a:t>of light </a:t>
            </a:r>
            <a:r>
              <a:rPr sz="2000" spc="-25" dirty="0">
                <a:latin typeface="Calibri"/>
                <a:cs typeface="Calibri"/>
              </a:rPr>
              <a:t>rays </a:t>
            </a:r>
            <a:r>
              <a:rPr sz="2000" spc="-5" dirty="0">
                <a:latin typeface="Calibri"/>
                <a:cs typeface="Calibri"/>
              </a:rPr>
              <a:t>incident on </a:t>
            </a:r>
            <a:r>
              <a:rPr sz="2000" dirty="0">
                <a:latin typeface="Calibri"/>
                <a:cs typeface="Calibri"/>
              </a:rPr>
              <a:t>the fiber </a:t>
            </a:r>
            <a:r>
              <a:rPr sz="2000" spc="-10" dirty="0">
                <a:latin typeface="Calibri"/>
                <a:cs typeface="Calibri"/>
              </a:rPr>
              <a:t>face  </a:t>
            </a:r>
            <a:r>
              <a:rPr sz="2000" spc="-5" dirty="0">
                <a:latin typeface="Calibri"/>
                <a:cs typeface="Calibri"/>
              </a:rPr>
              <a:t>such that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refracted </a:t>
            </a:r>
            <a:r>
              <a:rPr sz="2000" spc="-25" dirty="0">
                <a:latin typeface="Calibri"/>
                <a:cs typeface="Calibri"/>
              </a:rPr>
              <a:t>ray </a:t>
            </a:r>
            <a:r>
              <a:rPr sz="2000" dirty="0">
                <a:latin typeface="Calibri"/>
                <a:cs typeface="Calibri"/>
              </a:rPr>
              <a:t>in the </a:t>
            </a:r>
            <a:r>
              <a:rPr sz="2000" spc="-10" dirty="0">
                <a:latin typeface="Calibri"/>
                <a:cs typeface="Calibri"/>
              </a:rPr>
              <a:t>core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fiber is </a:t>
            </a:r>
            <a:r>
              <a:rPr sz="2000" spc="-5" dirty="0">
                <a:latin typeface="Calibri"/>
                <a:cs typeface="Calibri"/>
              </a:rPr>
              <a:t>incident on </a:t>
            </a:r>
            <a:r>
              <a:rPr sz="2000" dirty="0">
                <a:latin typeface="Calibri"/>
                <a:cs typeface="Calibri"/>
              </a:rPr>
              <a:t>the cladding </a:t>
            </a:r>
            <a:r>
              <a:rPr sz="2000" spc="-15" dirty="0">
                <a:latin typeface="Calibri"/>
                <a:cs typeface="Calibri"/>
              </a:rPr>
              <a:t>at 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critical</a:t>
            </a:r>
            <a:r>
              <a:rPr sz="2000" dirty="0">
                <a:latin typeface="Calibri"/>
                <a:cs typeface="Calibri"/>
              </a:rPr>
              <a:t> angle?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43860" y="4047618"/>
            <a:ext cx="1270000" cy="2088514"/>
          </a:xfrm>
          <a:custGeom>
            <a:avLst/>
            <a:gdLst/>
            <a:ahLst/>
            <a:cxnLst/>
            <a:rect l="l" t="t" r="r" b="b"/>
            <a:pathLst>
              <a:path w="1270000" h="2088514">
                <a:moveTo>
                  <a:pt x="0" y="1044143"/>
                </a:moveTo>
                <a:lnTo>
                  <a:pt x="1005" y="984885"/>
                </a:lnTo>
                <a:lnTo>
                  <a:pt x="3985" y="926495"/>
                </a:lnTo>
                <a:lnTo>
                  <a:pt x="8886" y="869062"/>
                </a:lnTo>
                <a:lnTo>
                  <a:pt x="15654" y="812672"/>
                </a:lnTo>
                <a:lnTo>
                  <a:pt x="24236" y="757415"/>
                </a:lnTo>
                <a:lnTo>
                  <a:pt x="34579" y="703379"/>
                </a:lnTo>
                <a:lnTo>
                  <a:pt x="46628" y="650651"/>
                </a:lnTo>
                <a:lnTo>
                  <a:pt x="60330" y="599320"/>
                </a:lnTo>
                <a:lnTo>
                  <a:pt x="75631" y="549473"/>
                </a:lnTo>
                <a:lnTo>
                  <a:pt x="92478" y="501200"/>
                </a:lnTo>
                <a:lnTo>
                  <a:pt x="110816" y="454587"/>
                </a:lnTo>
                <a:lnTo>
                  <a:pt x="130594" y="409723"/>
                </a:lnTo>
                <a:lnTo>
                  <a:pt x="151756" y="366697"/>
                </a:lnTo>
                <a:lnTo>
                  <a:pt x="174249" y="325595"/>
                </a:lnTo>
                <a:lnTo>
                  <a:pt x="198019" y="286507"/>
                </a:lnTo>
                <a:lnTo>
                  <a:pt x="223014" y="249521"/>
                </a:lnTo>
                <a:lnTo>
                  <a:pt x="249179" y="214723"/>
                </a:lnTo>
                <a:lnTo>
                  <a:pt x="276460" y="182204"/>
                </a:lnTo>
                <a:lnTo>
                  <a:pt x="304804" y="152050"/>
                </a:lnTo>
                <a:lnTo>
                  <a:pt x="334158" y="124349"/>
                </a:lnTo>
                <a:lnTo>
                  <a:pt x="364467" y="99191"/>
                </a:lnTo>
                <a:lnTo>
                  <a:pt x="395679" y="76662"/>
                </a:lnTo>
                <a:lnTo>
                  <a:pt x="460593" y="39847"/>
                </a:lnTo>
                <a:lnTo>
                  <a:pt x="528473" y="14609"/>
                </a:lnTo>
                <a:lnTo>
                  <a:pt x="598888" y="1652"/>
                </a:lnTo>
                <a:lnTo>
                  <a:pt x="634912" y="0"/>
                </a:lnTo>
                <a:lnTo>
                  <a:pt x="670936" y="1652"/>
                </a:lnTo>
                <a:lnTo>
                  <a:pt x="741351" y="14609"/>
                </a:lnTo>
                <a:lnTo>
                  <a:pt x="809231" y="39847"/>
                </a:lnTo>
                <a:lnTo>
                  <a:pt x="874145" y="76662"/>
                </a:lnTo>
                <a:lnTo>
                  <a:pt x="905357" y="99191"/>
                </a:lnTo>
                <a:lnTo>
                  <a:pt x="935666" y="124349"/>
                </a:lnTo>
                <a:lnTo>
                  <a:pt x="965020" y="152050"/>
                </a:lnTo>
                <a:lnTo>
                  <a:pt x="993364" y="182204"/>
                </a:lnTo>
                <a:lnTo>
                  <a:pt x="1020646" y="214723"/>
                </a:lnTo>
                <a:lnTo>
                  <a:pt x="1046810" y="249521"/>
                </a:lnTo>
                <a:lnTo>
                  <a:pt x="1071805" y="286507"/>
                </a:lnTo>
                <a:lnTo>
                  <a:pt x="1095575" y="325595"/>
                </a:lnTo>
                <a:lnTo>
                  <a:pt x="1118069" y="366697"/>
                </a:lnTo>
                <a:lnTo>
                  <a:pt x="1139231" y="409723"/>
                </a:lnTo>
                <a:lnTo>
                  <a:pt x="1159008" y="454587"/>
                </a:lnTo>
                <a:lnTo>
                  <a:pt x="1177347" y="501200"/>
                </a:lnTo>
                <a:lnTo>
                  <a:pt x="1194193" y="549473"/>
                </a:lnTo>
                <a:lnTo>
                  <a:pt x="1209495" y="599320"/>
                </a:lnTo>
                <a:lnTo>
                  <a:pt x="1223196" y="650651"/>
                </a:lnTo>
                <a:lnTo>
                  <a:pt x="1235245" y="703379"/>
                </a:lnTo>
                <a:lnTo>
                  <a:pt x="1245588" y="757415"/>
                </a:lnTo>
                <a:lnTo>
                  <a:pt x="1254170" y="812672"/>
                </a:lnTo>
                <a:lnTo>
                  <a:pt x="1260939" y="869062"/>
                </a:lnTo>
                <a:lnTo>
                  <a:pt x="1265840" y="926495"/>
                </a:lnTo>
                <a:lnTo>
                  <a:pt x="1268820" y="984885"/>
                </a:lnTo>
                <a:lnTo>
                  <a:pt x="1269825" y="1044143"/>
                </a:lnTo>
                <a:lnTo>
                  <a:pt x="1268820" y="1103394"/>
                </a:lnTo>
                <a:lnTo>
                  <a:pt x="1265840" y="1161778"/>
                </a:lnTo>
                <a:lnTo>
                  <a:pt x="1260939" y="1219206"/>
                </a:lnTo>
                <a:lnTo>
                  <a:pt x="1254170" y="1275591"/>
                </a:lnTo>
                <a:lnTo>
                  <a:pt x="1245588" y="1330845"/>
                </a:lnTo>
                <a:lnTo>
                  <a:pt x="1235245" y="1384879"/>
                </a:lnTo>
                <a:lnTo>
                  <a:pt x="1223196" y="1437604"/>
                </a:lnTo>
                <a:lnTo>
                  <a:pt x="1209495" y="1488934"/>
                </a:lnTo>
                <a:lnTo>
                  <a:pt x="1194193" y="1538780"/>
                </a:lnTo>
                <a:lnTo>
                  <a:pt x="1177347" y="1587054"/>
                </a:lnTo>
                <a:lnTo>
                  <a:pt x="1159008" y="1633667"/>
                </a:lnTo>
                <a:lnTo>
                  <a:pt x="1139231" y="1678531"/>
                </a:lnTo>
                <a:lnTo>
                  <a:pt x="1118069" y="1721559"/>
                </a:lnTo>
                <a:lnTo>
                  <a:pt x="1095575" y="1762662"/>
                </a:lnTo>
                <a:lnTo>
                  <a:pt x="1071805" y="1801752"/>
                </a:lnTo>
                <a:lnTo>
                  <a:pt x="1046810" y="1838741"/>
                </a:lnTo>
                <a:lnTo>
                  <a:pt x="1020646" y="1873541"/>
                </a:lnTo>
                <a:lnTo>
                  <a:pt x="993364" y="1906063"/>
                </a:lnTo>
                <a:lnTo>
                  <a:pt x="965020" y="1936219"/>
                </a:lnTo>
                <a:lnTo>
                  <a:pt x="935666" y="1963922"/>
                </a:lnTo>
                <a:lnTo>
                  <a:pt x="905357" y="1989083"/>
                </a:lnTo>
                <a:lnTo>
                  <a:pt x="874145" y="2011614"/>
                </a:lnTo>
                <a:lnTo>
                  <a:pt x="809231" y="2048433"/>
                </a:lnTo>
                <a:lnTo>
                  <a:pt x="741351" y="2073675"/>
                </a:lnTo>
                <a:lnTo>
                  <a:pt x="670936" y="2086633"/>
                </a:lnTo>
                <a:lnTo>
                  <a:pt x="634912" y="2088286"/>
                </a:lnTo>
                <a:lnTo>
                  <a:pt x="598888" y="2086633"/>
                </a:lnTo>
                <a:lnTo>
                  <a:pt x="528473" y="2073675"/>
                </a:lnTo>
                <a:lnTo>
                  <a:pt x="460593" y="2048433"/>
                </a:lnTo>
                <a:lnTo>
                  <a:pt x="395679" y="2011614"/>
                </a:lnTo>
                <a:lnTo>
                  <a:pt x="364467" y="1989083"/>
                </a:lnTo>
                <a:lnTo>
                  <a:pt x="334158" y="1963922"/>
                </a:lnTo>
                <a:lnTo>
                  <a:pt x="304804" y="1936219"/>
                </a:lnTo>
                <a:lnTo>
                  <a:pt x="276460" y="1906063"/>
                </a:lnTo>
                <a:lnTo>
                  <a:pt x="249179" y="1873541"/>
                </a:lnTo>
                <a:lnTo>
                  <a:pt x="223014" y="1838741"/>
                </a:lnTo>
                <a:lnTo>
                  <a:pt x="198019" y="1801752"/>
                </a:lnTo>
                <a:lnTo>
                  <a:pt x="174249" y="1762662"/>
                </a:lnTo>
                <a:lnTo>
                  <a:pt x="151756" y="1721559"/>
                </a:lnTo>
                <a:lnTo>
                  <a:pt x="130594" y="1678531"/>
                </a:lnTo>
                <a:lnTo>
                  <a:pt x="110816" y="1633667"/>
                </a:lnTo>
                <a:lnTo>
                  <a:pt x="92478" y="1587054"/>
                </a:lnTo>
                <a:lnTo>
                  <a:pt x="75631" y="1538780"/>
                </a:lnTo>
                <a:lnTo>
                  <a:pt x="60330" y="1488934"/>
                </a:lnTo>
                <a:lnTo>
                  <a:pt x="46628" y="1437604"/>
                </a:lnTo>
                <a:lnTo>
                  <a:pt x="34579" y="1384879"/>
                </a:lnTo>
                <a:lnTo>
                  <a:pt x="24236" y="1330845"/>
                </a:lnTo>
                <a:lnTo>
                  <a:pt x="15654" y="1275591"/>
                </a:lnTo>
                <a:lnTo>
                  <a:pt x="8886" y="1219206"/>
                </a:lnTo>
                <a:lnTo>
                  <a:pt x="3985" y="1161778"/>
                </a:lnTo>
                <a:lnTo>
                  <a:pt x="1005" y="1103394"/>
                </a:lnTo>
                <a:lnTo>
                  <a:pt x="0" y="1044143"/>
                </a:lnTo>
                <a:close/>
              </a:path>
            </a:pathLst>
          </a:custGeom>
          <a:ln w="314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25157" y="4320043"/>
            <a:ext cx="885825" cy="1564005"/>
          </a:xfrm>
          <a:custGeom>
            <a:avLst/>
            <a:gdLst/>
            <a:ahLst/>
            <a:cxnLst/>
            <a:rect l="l" t="t" r="r" b="b"/>
            <a:pathLst>
              <a:path w="885825" h="1564004">
                <a:moveTo>
                  <a:pt x="0" y="781704"/>
                </a:moveTo>
                <a:lnTo>
                  <a:pt x="1332" y="720612"/>
                </a:lnTo>
                <a:lnTo>
                  <a:pt x="5264" y="660806"/>
                </a:lnTo>
                <a:lnTo>
                  <a:pt x="11698" y="602460"/>
                </a:lnTo>
                <a:lnTo>
                  <a:pt x="20534" y="545748"/>
                </a:lnTo>
                <a:lnTo>
                  <a:pt x="31673" y="490844"/>
                </a:lnTo>
                <a:lnTo>
                  <a:pt x="45019" y="437921"/>
                </a:lnTo>
                <a:lnTo>
                  <a:pt x="60471" y="387154"/>
                </a:lnTo>
                <a:lnTo>
                  <a:pt x="77931" y="338715"/>
                </a:lnTo>
                <a:lnTo>
                  <a:pt x="97300" y="292779"/>
                </a:lnTo>
                <a:lnTo>
                  <a:pt x="118481" y="249520"/>
                </a:lnTo>
                <a:lnTo>
                  <a:pt x="141375" y="209110"/>
                </a:lnTo>
                <a:lnTo>
                  <a:pt x="165882" y="171725"/>
                </a:lnTo>
                <a:lnTo>
                  <a:pt x="191904" y="137537"/>
                </a:lnTo>
                <a:lnTo>
                  <a:pt x="219344" y="106721"/>
                </a:lnTo>
                <a:lnTo>
                  <a:pt x="248102" y="79449"/>
                </a:lnTo>
                <a:lnTo>
                  <a:pt x="278079" y="55897"/>
                </a:lnTo>
                <a:lnTo>
                  <a:pt x="341298" y="20644"/>
                </a:lnTo>
                <a:lnTo>
                  <a:pt x="408213" y="2351"/>
                </a:lnTo>
                <a:lnTo>
                  <a:pt x="442810" y="0"/>
                </a:lnTo>
                <a:lnTo>
                  <a:pt x="477428" y="2351"/>
                </a:lnTo>
                <a:lnTo>
                  <a:pt x="544377" y="20644"/>
                </a:lnTo>
                <a:lnTo>
                  <a:pt x="607624" y="55897"/>
                </a:lnTo>
                <a:lnTo>
                  <a:pt x="637613" y="79449"/>
                </a:lnTo>
                <a:lnTo>
                  <a:pt x="666381" y="106721"/>
                </a:lnTo>
                <a:lnTo>
                  <a:pt x="693829" y="137537"/>
                </a:lnTo>
                <a:lnTo>
                  <a:pt x="719859" y="171725"/>
                </a:lnTo>
                <a:lnTo>
                  <a:pt x="744373" y="209110"/>
                </a:lnTo>
                <a:lnTo>
                  <a:pt x="767271" y="249520"/>
                </a:lnTo>
                <a:lnTo>
                  <a:pt x="788457" y="292779"/>
                </a:lnTo>
                <a:lnTo>
                  <a:pt x="807830" y="338715"/>
                </a:lnTo>
                <a:lnTo>
                  <a:pt x="825293" y="387154"/>
                </a:lnTo>
                <a:lnTo>
                  <a:pt x="840747" y="437921"/>
                </a:lnTo>
                <a:lnTo>
                  <a:pt x="854093" y="490844"/>
                </a:lnTo>
                <a:lnTo>
                  <a:pt x="865234" y="545748"/>
                </a:lnTo>
                <a:lnTo>
                  <a:pt x="874070" y="602460"/>
                </a:lnTo>
                <a:lnTo>
                  <a:pt x="880504" y="660806"/>
                </a:lnTo>
                <a:lnTo>
                  <a:pt x="884437" y="720612"/>
                </a:lnTo>
                <a:lnTo>
                  <a:pt x="885769" y="781704"/>
                </a:lnTo>
                <a:lnTo>
                  <a:pt x="884437" y="842796"/>
                </a:lnTo>
                <a:lnTo>
                  <a:pt x="880504" y="902603"/>
                </a:lnTo>
                <a:lnTo>
                  <a:pt x="874070" y="960950"/>
                </a:lnTo>
                <a:lnTo>
                  <a:pt x="865234" y="1017663"/>
                </a:lnTo>
                <a:lnTo>
                  <a:pt x="854093" y="1072569"/>
                </a:lnTo>
                <a:lnTo>
                  <a:pt x="840747" y="1125494"/>
                </a:lnTo>
                <a:lnTo>
                  <a:pt x="825293" y="1176263"/>
                </a:lnTo>
                <a:lnTo>
                  <a:pt x="807830" y="1224704"/>
                </a:lnTo>
                <a:lnTo>
                  <a:pt x="788457" y="1270643"/>
                </a:lnTo>
                <a:lnTo>
                  <a:pt x="767271" y="1313905"/>
                </a:lnTo>
                <a:lnTo>
                  <a:pt x="744373" y="1354317"/>
                </a:lnTo>
                <a:lnTo>
                  <a:pt x="719859" y="1391705"/>
                </a:lnTo>
                <a:lnTo>
                  <a:pt x="693829" y="1425895"/>
                </a:lnTo>
                <a:lnTo>
                  <a:pt x="666381" y="1456714"/>
                </a:lnTo>
                <a:lnTo>
                  <a:pt x="637613" y="1483988"/>
                </a:lnTo>
                <a:lnTo>
                  <a:pt x="607624" y="1507542"/>
                </a:lnTo>
                <a:lnTo>
                  <a:pt x="544377" y="1542798"/>
                </a:lnTo>
                <a:lnTo>
                  <a:pt x="477428" y="1561093"/>
                </a:lnTo>
                <a:lnTo>
                  <a:pt x="442810" y="1563445"/>
                </a:lnTo>
                <a:lnTo>
                  <a:pt x="408213" y="1561093"/>
                </a:lnTo>
                <a:lnTo>
                  <a:pt x="341298" y="1542798"/>
                </a:lnTo>
                <a:lnTo>
                  <a:pt x="278079" y="1507542"/>
                </a:lnTo>
                <a:lnTo>
                  <a:pt x="248102" y="1483988"/>
                </a:lnTo>
                <a:lnTo>
                  <a:pt x="219344" y="1456714"/>
                </a:lnTo>
                <a:lnTo>
                  <a:pt x="191904" y="1425895"/>
                </a:lnTo>
                <a:lnTo>
                  <a:pt x="165882" y="1391705"/>
                </a:lnTo>
                <a:lnTo>
                  <a:pt x="141375" y="1354317"/>
                </a:lnTo>
                <a:lnTo>
                  <a:pt x="118481" y="1313905"/>
                </a:lnTo>
                <a:lnTo>
                  <a:pt x="97300" y="1270643"/>
                </a:lnTo>
                <a:lnTo>
                  <a:pt x="77931" y="1224704"/>
                </a:lnTo>
                <a:lnTo>
                  <a:pt x="60471" y="1176263"/>
                </a:lnTo>
                <a:lnTo>
                  <a:pt x="45019" y="1125494"/>
                </a:lnTo>
                <a:lnTo>
                  <a:pt x="31673" y="1072569"/>
                </a:lnTo>
                <a:lnTo>
                  <a:pt x="20534" y="1017663"/>
                </a:lnTo>
                <a:lnTo>
                  <a:pt x="11698" y="960950"/>
                </a:lnTo>
                <a:lnTo>
                  <a:pt x="5264" y="902603"/>
                </a:lnTo>
                <a:lnTo>
                  <a:pt x="1332" y="842796"/>
                </a:lnTo>
                <a:lnTo>
                  <a:pt x="0" y="781704"/>
                </a:lnTo>
                <a:close/>
              </a:path>
            </a:pathLst>
          </a:custGeom>
          <a:ln w="31262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44289" y="3997689"/>
            <a:ext cx="3688709" cy="1574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94312" y="4047618"/>
            <a:ext cx="3588385" cy="0"/>
          </a:xfrm>
          <a:custGeom>
            <a:avLst/>
            <a:gdLst/>
            <a:ahLst/>
            <a:cxnLst/>
            <a:rect l="l" t="t" r="r" b="b"/>
            <a:pathLst>
              <a:path w="3588385">
                <a:moveTo>
                  <a:pt x="0" y="0"/>
                </a:moveTo>
                <a:lnTo>
                  <a:pt x="3588218" y="0"/>
                </a:lnTo>
              </a:path>
            </a:pathLst>
          </a:custGeom>
          <a:ln w="364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69152" y="4268838"/>
            <a:ext cx="3686933" cy="1683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18732" y="4320043"/>
            <a:ext cx="3588385" cy="10160"/>
          </a:xfrm>
          <a:custGeom>
            <a:avLst/>
            <a:gdLst/>
            <a:ahLst/>
            <a:cxnLst/>
            <a:rect l="l" t="t" r="r" b="b"/>
            <a:pathLst>
              <a:path w="3588384" h="10160">
                <a:moveTo>
                  <a:pt x="0" y="10022"/>
                </a:moveTo>
                <a:lnTo>
                  <a:pt x="3588218" y="0"/>
                </a:lnTo>
              </a:path>
            </a:pathLst>
          </a:custGeom>
          <a:ln w="36444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31857" y="6048820"/>
            <a:ext cx="3688709" cy="2099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81732" y="6099278"/>
            <a:ext cx="3588385" cy="52069"/>
          </a:xfrm>
          <a:custGeom>
            <a:avLst/>
            <a:gdLst/>
            <a:ahLst/>
            <a:cxnLst/>
            <a:rect l="l" t="t" r="r" b="b"/>
            <a:pathLst>
              <a:path w="3588385" h="52070">
                <a:moveTo>
                  <a:pt x="0" y="51933"/>
                </a:moveTo>
                <a:lnTo>
                  <a:pt x="3588218" y="0"/>
                </a:lnTo>
              </a:path>
            </a:pathLst>
          </a:custGeom>
          <a:ln w="364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04944" y="5085293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5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12679" y="5083452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5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94514" y="5102604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5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94110" y="5131742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4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18125" y="5141764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4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5369" y="5072519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5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39515" y="5155431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4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29560" y="5153627"/>
            <a:ext cx="281305" cy="10160"/>
          </a:xfrm>
          <a:custGeom>
            <a:avLst/>
            <a:gdLst/>
            <a:ahLst/>
            <a:cxnLst/>
            <a:rect l="l" t="t" r="r" b="b"/>
            <a:pathLst>
              <a:path w="281304" h="10160">
                <a:moveTo>
                  <a:pt x="0" y="0"/>
                </a:moveTo>
                <a:lnTo>
                  <a:pt x="281196" y="10022"/>
                </a:lnTo>
              </a:path>
            </a:pathLst>
          </a:custGeom>
          <a:ln w="136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78578" y="4198883"/>
            <a:ext cx="1523790" cy="10255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28157" y="4377080"/>
            <a:ext cx="1293495" cy="756920"/>
          </a:xfrm>
          <a:custGeom>
            <a:avLst/>
            <a:gdLst/>
            <a:ahLst/>
            <a:cxnLst/>
            <a:rect l="l" t="t" r="r" b="b"/>
            <a:pathLst>
              <a:path w="1293495" h="756920">
                <a:moveTo>
                  <a:pt x="1210396" y="43126"/>
                </a:moveTo>
                <a:lnTo>
                  <a:pt x="0" y="723593"/>
                </a:lnTo>
                <a:lnTo>
                  <a:pt x="12431" y="756739"/>
                </a:lnTo>
                <a:lnTo>
                  <a:pt x="1222766" y="76245"/>
                </a:lnTo>
                <a:lnTo>
                  <a:pt x="1239624" y="46771"/>
                </a:lnTo>
                <a:lnTo>
                  <a:pt x="1210396" y="43126"/>
                </a:lnTo>
                <a:close/>
              </a:path>
              <a:path w="1293495" h="756920">
                <a:moveTo>
                  <a:pt x="1279878" y="15124"/>
                </a:moveTo>
                <a:lnTo>
                  <a:pt x="1260205" y="15124"/>
                </a:lnTo>
                <a:lnTo>
                  <a:pt x="1272489" y="48289"/>
                </a:lnTo>
                <a:lnTo>
                  <a:pt x="1222766" y="76245"/>
                </a:lnTo>
                <a:lnTo>
                  <a:pt x="1195086" y="124641"/>
                </a:lnTo>
                <a:lnTo>
                  <a:pt x="1192706" y="131263"/>
                </a:lnTo>
                <a:lnTo>
                  <a:pt x="1192588" y="138262"/>
                </a:lnTo>
                <a:lnTo>
                  <a:pt x="1194607" y="144782"/>
                </a:lnTo>
                <a:lnTo>
                  <a:pt x="1198638" y="149970"/>
                </a:lnTo>
                <a:lnTo>
                  <a:pt x="1203996" y="152900"/>
                </a:lnTo>
                <a:lnTo>
                  <a:pt x="1209645" y="153045"/>
                </a:lnTo>
                <a:lnTo>
                  <a:pt x="1214934" y="150559"/>
                </a:lnTo>
                <a:lnTo>
                  <a:pt x="1219209" y="145596"/>
                </a:lnTo>
                <a:lnTo>
                  <a:pt x="1293060" y="16764"/>
                </a:lnTo>
                <a:lnTo>
                  <a:pt x="1279878" y="15124"/>
                </a:lnTo>
                <a:close/>
              </a:path>
              <a:path w="1293495" h="756920">
                <a:moveTo>
                  <a:pt x="1239624" y="46771"/>
                </a:moveTo>
                <a:lnTo>
                  <a:pt x="1222766" y="76245"/>
                </a:lnTo>
                <a:lnTo>
                  <a:pt x="1269572" y="49929"/>
                </a:lnTo>
                <a:lnTo>
                  <a:pt x="1264941" y="49929"/>
                </a:lnTo>
                <a:lnTo>
                  <a:pt x="1239624" y="46771"/>
                </a:lnTo>
                <a:close/>
              </a:path>
              <a:path w="1293495" h="756920">
                <a:moveTo>
                  <a:pt x="1254285" y="21137"/>
                </a:moveTo>
                <a:lnTo>
                  <a:pt x="1239624" y="46771"/>
                </a:lnTo>
                <a:lnTo>
                  <a:pt x="1264941" y="49929"/>
                </a:lnTo>
                <a:lnTo>
                  <a:pt x="1254285" y="21137"/>
                </a:lnTo>
                <a:close/>
              </a:path>
              <a:path w="1293495" h="756920">
                <a:moveTo>
                  <a:pt x="1262432" y="21137"/>
                </a:moveTo>
                <a:lnTo>
                  <a:pt x="1254285" y="21137"/>
                </a:lnTo>
                <a:lnTo>
                  <a:pt x="1264941" y="49929"/>
                </a:lnTo>
                <a:lnTo>
                  <a:pt x="1269572" y="49929"/>
                </a:lnTo>
                <a:lnTo>
                  <a:pt x="1272489" y="48289"/>
                </a:lnTo>
                <a:lnTo>
                  <a:pt x="1262432" y="21137"/>
                </a:lnTo>
                <a:close/>
              </a:path>
              <a:path w="1293495" h="756920">
                <a:moveTo>
                  <a:pt x="1260205" y="15124"/>
                </a:moveTo>
                <a:lnTo>
                  <a:pt x="1210396" y="43126"/>
                </a:lnTo>
                <a:lnTo>
                  <a:pt x="1239624" y="46771"/>
                </a:lnTo>
                <a:lnTo>
                  <a:pt x="1254285" y="21137"/>
                </a:lnTo>
                <a:lnTo>
                  <a:pt x="1262432" y="21137"/>
                </a:lnTo>
                <a:lnTo>
                  <a:pt x="1260205" y="15124"/>
                </a:lnTo>
                <a:close/>
              </a:path>
              <a:path w="1293495" h="756920">
                <a:moveTo>
                  <a:pt x="1157494" y="0"/>
                </a:moveTo>
                <a:lnTo>
                  <a:pt x="1150242" y="7288"/>
                </a:lnTo>
                <a:lnTo>
                  <a:pt x="1149354" y="17311"/>
                </a:lnTo>
                <a:lnTo>
                  <a:pt x="1148614" y="27333"/>
                </a:lnTo>
                <a:lnTo>
                  <a:pt x="1154534" y="36262"/>
                </a:lnTo>
                <a:lnTo>
                  <a:pt x="1162674" y="37173"/>
                </a:lnTo>
                <a:lnTo>
                  <a:pt x="1210396" y="43126"/>
                </a:lnTo>
                <a:lnTo>
                  <a:pt x="1260205" y="15124"/>
                </a:lnTo>
                <a:lnTo>
                  <a:pt x="1279878" y="15124"/>
                </a:lnTo>
                <a:lnTo>
                  <a:pt x="1165634" y="911"/>
                </a:lnTo>
                <a:lnTo>
                  <a:pt x="11574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71491" y="4222918"/>
            <a:ext cx="713943" cy="3979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21218" y="4314394"/>
            <a:ext cx="503555" cy="159385"/>
          </a:xfrm>
          <a:custGeom>
            <a:avLst/>
            <a:gdLst/>
            <a:ahLst/>
            <a:cxnLst/>
            <a:rect l="l" t="t" r="r" b="b"/>
            <a:pathLst>
              <a:path w="503554" h="159385">
                <a:moveTo>
                  <a:pt x="459175" y="79449"/>
                </a:moveTo>
                <a:lnTo>
                  <a:pt x="381539" y="135210"/>
                </a:lnTo>
                <a:lnTo>
                  <a:pt x="379763" y="143592"/>
                </a:lnTo>
                <a:lnTo>
                  <a:pt x="382871" y="150152"/>
                </a:lnTo>
                <a:lnTo>
                  <a:pt x="385979" y="156530"/>
                </a:lnTo>
                <a:lnTo>
                  <a:pt x="392787" y="158899"/>
                </a:lnTo>
                <a:lnTo>
                  <a:pt x="397967" y="155072"/>
                </a:lnTo>
                <a:lnTo>
                  <a:pt x="484177" y="93116"/>
                </a:lnTo>
                <a:lnTo>
                  <a:pt x="481142" y="93116"/>
                </a:lnTo>
                <a:lnTo>
                  <a:pt x="481142" y="91294"/>
                </a:lnTo>
                <a:lnTo>
                  <a:pt x="475666" y="91294"/>
                </a:lnTo>
                <a:lnTo>
                  <a:pt x="459175" y="79449"/>
                </a:lnTo>
                <a:close/>
              </a:path>
              <a:path w="503554" h="159385">
                <a:moveTo>
                  <a:pt x="440146" y="65782"/>
                </a:moveTo>
                <a:lnTo>
                  <a:pt x="0" y="65782"/>
                </a:lnTo>
                <a:lnTo>
                  <a:pt x="0" y="93116"/>
                </a:lnTo>
                <a:lnTo>
                  <a:pt x="440146" y="93116"/>
                </a:lnTo>
                <a:lnTo>
                  <a:pt x="459175" y="79449"/>
                </a:lnTo>
                <a:lnTo>
                  <a:pt x="440146" y="65782"/>
                </a:lnTo>
                <a:close/>
              </a:path>
              <a:path w="503554" h="159385">
                <a:moveTo>
                  <a:pt x="484177" y="65782"/>
                </a:moveTo>
                <a:lnTo>
                  <a:pt x="481142" y="65782"/>
                </a:lnTo>
                <a:lnTo>
                  <a:pt x="481142" y="93116"/>
                </a:lnTo>
                <a:lnTo>
                  <a:pt x="484177" y="93116"/>
                </a:lnTo>
                <a:lnTo>
                  <a:pt x="503194" y="79449"/>
                </a:lnTo>
                <a:lnTo>
                  <a:pt x="484177" y="65782"/>
                </a:lnTo>
                <a:close/>
              </a:path>
              <a:path w="503554" h="159385">
                <a:moveTo>
                  <a:pt x="475666" y="67605"/>
                </a:moveTo>
                <a:lnTo>
                  <a:pt x="459175" y="79449"/>
                </a:lnTo>
                <a:lnTo>
                  <a:pt x="475666" y="91294"/>
                </a:lnTo>
                <a:lnTo>
                  <a:pt x="475666" y="67605"/>
                </a:lnTo>
                <a:close/>
              </a:path>
              <a:path w="503554" h="159385">
                <a:moveTo>
                  <a:pt x="481142" y="67605"/>
                </a:moveTo>
                <a:lnTo>
                  <a:pt x="475666" y="67605"/>
                </a:lnTo>
                <a:lnTo>
                  <a:pt x="475666" y="91294"/>
                </a:lnTo>
                <a:lnTo>
                  <a:pt x="481142" y="91294"/>
                </a:lnTo>
                <a:lnTo>
                  <a:pt x="481142" y="67605"/>
                </a:lnTo>
                <a:close/>
              </a:path>
              <a:path w="503554" h="159385">
                <a:moveTo>
                  <a:pt x="392787" y="0"/>
                </a:moveTo>
                <a:lnTo>
                  <a:pt x="385979" y="2186"/>
                </a:lnTo>
                <a:lnTo>
                  <a:pt x="379763" y="15306"/>
                </a:lnTo>
                <a:lnTo>
                  <a:pt x="381539" y="23689"/>
                </a:lnTo>
                <a:lnTo>
                  <a:pt x="459175" y="79449"/>
                </a:lnTo>
                <a:lnTo>
                  <a:pt x="475666" y="67605"/>
                </a:lnTo>
                <a:lnTo>
                  <a:pt x="481142" y="67605"/>
                </a:lnTo>
                <a:lnTo>
                  <a:pt x="481142" y="65782"/>
                </a:lnTo>
                <a:lnTo>
                  <a:pt x="484177" y="65782"/>
                </a:lnTo>
                <a:lnTo>
                  <a:pt x="397967" y="3826"/>
                </a:lnTo>
                <a:lnTo>
                  <a:pt x="3927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22555" y="4107042"/>
            <a:ext cx="971460" cy="10714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81903" y="4152397"/>
            <a:ext cx="852805" cy="923290"/>
          </a:xfrm>
          <a:custGeom>
            <a:avLst/>
            <a:gdLst/>
            <a:ahLst/>
            <a:cxnLst/>
            <a:rect l="l" t="t" r="r" b="b"/>
            <a:pathLst>
              <a:path w="852805" h="923289">
                <a:moveTo>
                  <a:pt x="0" y="0"/>
                </a:moveTo>
                <a:lnTo>
                  <a:pt x="852470" y="922946"/>
                </a:lnTo>
              </a:path>
            </a:pathLst>
          </a:custGeom>
          <a:ln w="32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22555" y="4944543"/>
            <a:ext cx="1092227" cy="11064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72860" y="5138994"/>
            <a:ext cx="861060" cy="822960"/>
          </a:xfrm>
          <a:custGeom>
            <a:avLst/>
            <a:gdLst/>
            <a:ahLst/>
            <a:cxnLst/>
            <a:rect l="l" t="t" r="r" b="b"/>
            <a:pathLst>
              <a:path w="861060" h="822960">
                <a:moveTo>
                  <a:pt x="814356" y="44136"/>
                </a:moveTo>
                <a:lnTo>
                  <a:pt x="785143" y="48782"/>
                </a:lnTo>
                <a:lnTo>
                  <a:pt x="0" y="793767"/>
                </a:lnTo>
                <a:lnTo>
                  <a:pt x="18070" y="822650"/>
                </a:lnTo>
                <a:lnTo>
                  <a:pt x="803306" y="77547"/>
                </a:lnTo>
                <a:lnTo>
                  <a:pt x="814356" y="44136"/>
                </a:lnTo>
                <a:close/>
              </a:path>
              <a:path w="861060" h="822960">
                <a:moveTo>
                  <a:pt x="858253" y="7635"/>
                </a:moveTo>
                <a:lnTo>
                  <a:pt x="828509" y="7635"/>
                </a:lnTo>
                <a:lnTo>
                  <a:pt x="846564" y="36499"/>
                </a:lnTo>
                <a:lnTo>
                  <a:pt x="803306" y="77547"/>
                </a:lnTo>
                <a:lnTo>
                  <a:pt x="785145" y="132458"/>
                </a:lnTo>
                <a:lnTo>
                  <a:pt x="784044" y="139571"/>
                </a:lnTo>
                <a:lnTo>
                  <a:pt x="785219" y="146407"/>
                </a:lnTo>
                <a:lnTo>
                  <a:pt x="788413" y="152222"/>
                </a:lnTo>
                <a:lnTo>
                  <a:pt x="793285" y="156202"/>
                </a:lnTo>
                <a:lnTo>
                  <a:pt x="799038" y="157547"/>
                </a:lnTo>
                <a:lnTo>
                  <a:pt x="804570" y="156113"/>
                </a:lnTo>
                <a:lnTo>
                  <a:pt x="809278" y="152205"/>
                </a:lnTo>
                <a:lnTo>
                  <a:pt x="812525" y="146198"/>
                </a:lnTo>
                <a:lnTo>
                  <a:pt x="858253" y="7635"/>
                </a:lnTo>
                <a:close/>
              </a:path>
              <a:path w="861060" h="822960">
                <a:moveTo>
                  <a:pt x="833251" y="15215"/>
                </a:moveTo>
                <a:lnTo>
                  <a:pt x="823921" y="15215"/>
                </a:lnTo>
                <a:lnTo>
                  <a:pt x="839461" y="40143"/>
                </a:lnTo>
                <a:lnTo>
                  <a:pt x="814356" y="44136"/>
                </a:lnTo>
                <a:lnTo>
                  <a:pt x="803306" y="77547"/>
                </a:lnTo>
                <a:lnTo>
                  <a:pt x="846564" y="36499"/>
                </a:lnTo>
                <a:lnTo>
                  <a:pt x="833251" y="15215"/>
                </a:lnTo>
                <a:close/>
              </a:path>
              <a:path w="861060" h="822960">
                <a:moveTo>
                  <a:pt x="860772" y="0"/>
                </a:moveTo>
                <a:lnTo>
                  <a:pt x="725650" y="21502"/>
                </a:lnTo>
                <a:lnTo>
                  <a:pt x="719878" y="30650"/>
                </a:lnTo>
                <a:lnTo>
                  <a:pt x="721950" y="50603"/>
                </a:lnTo>
                <a:lnTo>
                  <a:pt x="729350" y="57655"/>
                </a:lnTo>
                <a:lnTo>
                  <a:pt x="785143" y="48782"/>
                </a:lnTo>
                <a:lnTo>
                  <a:pt x="828509" y="7635"/>
                </a:lnTo>
                <a:lnTo>
                  <a:pt x="858253" y="7635"/>
                </a:lnTo>
                <a:lnTo>
                  <a:pt x="860772" y="0"/>
                </a:lnTo>
                <a:close/>
              </a:path>
              <a:path w="861060" h="822960">
                <a:moveTo>
                  <a:pt x="828509" y="7635"/>
                </a:moveTo>
                <a:lnTo>
                  <a:pt x="785143" y="48782"/>
                </a:lnTo>
                <a:lnTo>
                  <a:pt x="814356" y="44136"/>
                </a:lnTo>
                <a:lnTo>
                  <a:pt x="823921" y="15215"/>
                </a:lnTo>
                <a:lnTo>
                  <a:pt x="833251" y="15215"/>
                </a:lnTo>
                <a:lnTo>
                  <a:pt x="828509" y="7635"/>
                </a:lnTo>
                <a:close/>
              </a:path>
              <a:path w="861060" h="822960">
                <a:moveTo>
                  <a:pt x="823921" y="15215"/>
                </a:moveTo>
                <a:lnTo>
                  <a:pt x="814356" y="44136"/>
                </a:lnTo>
                <a:lnTo>
                  <a:pt x="839461" y="40143"/>
                </a:lnTo>
                <a:lnTo>
                  <a:pt x="823921" y="15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21218" y="4393844"/>
            <a:ext cx="0" cy="283845"/>
          </a:xfrm>
          <a:custGeom>
            <a:avLst/>
            <a:gdLst/>
            <a:ahLst/>
            <a:cxnLst/>
            <a:rect l="l" t="t" r="r" b="b"/>
            <a:pathLst>
              <a:path h="283845">
                <a:moveTo>
                  <a:pt x="0" y="0"/>
                </a:moveTo>
                <a:lnTo>
                  <a:pt x="0" y="283340"/>
                </a:lnTo>
              </a:path>
            </a:pathLst>
          </a:custGeom>
          <a:ln w="11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21218" y="4802864"/>
            <a:ext cx="0" cy="356870"/>
          </a:xfrm>
          <a:custGeom>
            <a:avLst/>
            <a:gdLst/>
            <a:ahLst/>
            <a:cxnLst/>
            <a:rect l="l" t="t" r="r" b="b"/>
            <a:pathLst>
              <a:path h="356870">
                <a:moveTo>
                  <a:pt x="0" y="0"/>
                </a:moveTo>
                <a:lnTo>
                  <a:pt x="0" y="356247"/>
                </a:lnTo>
              </a:path>
            </a:pathLst>
          </a:custGeom>
          <a:ln w="11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292156" y="4393844"/>
            <a:ext cx="0" cy="167640"/>
          </a:xfrm>
          <a:custGeom>
            <a:avLst/>
            <a:gdLst/>
            <a:ahLst/>
            <a:cxnLst/>
            <a:rect l="l" t="t" r="r" b="b"/>
            <a:pathLst>
              <a:path h="167639">
                <a:moveTo>
                  <a:pt x="0" y="0"/>
                </a:moveTo>
                <a:lnTo>
                  <a:pt x="0" y="167646"/>
                </a:lnTo>
              </a:path>
            </a:pathLst>
          </a:custGeom>
          <a:ln w="11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21218" y="4561490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170198" y="0"/>
                </a:moveTo>
                <a:lnTo>
                  <a:pt x="0" y="0"/>
                </a:lnTo>
              </a:path>
            </a:pathLst>
          </a:custGeom>
          <a:ln w="136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84182" y="5117255"/>
            <a:ext cx="262255" cy="675640"/>
          </a:xfrm>
          <a:custGeom>
            <a:avLst/>
            <a:gdLst/>
            <a:ahLst/>
            <a:cxnLst/>
            <a:rect l="l" t="t" r="r" b="b"/>
            <a:pathLst>
              <a:path w="262255" h="675639">
                <a:moveTo>
                  <a:pt x="224259" y="611760"/>
                </a:moveTo>
                <a:lnTo>
                  <a:pt x="148649" y="659031"/>
                </a:lnTo>
                <a:lnTo>
                  <a:pt x="147199" y="664516"/>
                </a:lnTo>
                <a:lnTo>
                  <a:pt x="150899" y="673481"/>
                </a:lnTo>
                <a:lnTo>
                  <a:pt x="155338" y="675267"/>
                </a:lnTo>
                <a:lnTo>
                  <a:pt x="249171" y="616627"/>
                </a:lnTo>
                <a:lnTo>
                  <a:pt x="246476" y="616627"/>
                </a:lnTo>
                <a:lnTo>
                  <a:pt x="241237" y="615898"/>
                </a:lnTo>
                <a:lnTo>
                  <a:pt x="230951" y="613785"/>
                </a:lnTo>
                <a:lnTo>
                  <a:pt x="224259" y="611760"/>
                </a:lnTo>
                <a:close/>
              </a:path>
              <a:path w="262255" h="675639">
                <a:moveTo>
                  <a:pt x="232644" y="606518"/>
                </a:moveTo>
                <a:lnTo>
                  <a:pt x="224259" y="611760"/>
                </a:lnTo>
                <a:lnTo>
                  <a:pt x="230951" y="613785"/>
                </a:lnTo>
                <a:lnTo>
                  <a:pt x="241237" y="615898"/>
                </a:lnTo>
                <a:lnTo>
                  <a:pt x="246476" y="616627"/>
                </a:lnTo>
                <a:lnTo>
                  <a:pt x="246609" y="615169"/>
                </a:lnTo>
                <a:lnTo>
                  <a:pt x="243220" y="615169"/>
                </a:lnTo>
                <a:lnTo>
                  <a:pt x="232644" y="606518"/>
                </a:lnTo>
                <a:close/>
              </a:path>
              <a:path w="262255" h="675639">
                <a:moveTo>
                  <a:pt x="162368" y="527155"/>
                </a:moveTo>
                <a:lnTo>
                  <a:pt x="157780" y="528303"/>
                </a:lnTo>
                <a:lnTo>
                  <a:pt x="153252" y="536686"/>
                </a:lnTo>
                <a:lnTo>
                  <a:pt x="154184" y="542334"/>
                </a:lnTo>
                <a:lnTo>
                  <a:pt x="207406" y="585872"/>
                </a:lnTo>
                <a:lnTo>
                  <a:pt x="248133" y="598514"/>
                </a:lnTo>
                <a:lnTo>
                  <a:pt x="246476" y="616627"/>
                </a:lnTo>
                <a:lnTo>
                  <a:pt x="249171" y="616627"/>
                </a:lnTo>
                <a:lnTo>
                  <a:pt x="261971" y="608628"/>
                </a:lnTo>
                <a:lnTo>
                  <a:pt x="162368" y="527155"/>
                </a:lnTo>
                <a:close/>
              </a:path>
              <a:path w="262255" h="675639">
                <a:moveTo>
                  <a:pt x="243960" y="599443"/>
                </a:moveTo>
                <a:lnTo>
                  <a:pt x="232644" y="606518"/>
                </a:lnTo>
                <a:lnTo>
                  <a:pt x="243220" y="615169"/>
                </a:lnTo>
                <a:lnTo>
                  <a:pt x="243960" y="599443"/>
                </a:lnTo>
                <a:close/>
              </a:path>
              <a:path w="262255" h="675639">
                <a:moveTo>
                  <a:pt x="248048" y="599443"/>
                </a:moveTo>
                <a:lnTo>
                  <a:pt x="243960" y="599443"/>
                </a:lnTo>
                <a:lnTo>
                  <a:pt x="243220" y="615169"/>
                </a:lnTo>
                <a:lnTo>
                  <a:pt x="246609" y="615169"/>
                </a:lnTo>
                <a:lnTo>
                  <a:pt x="248048" y="599443"/>
                </a:lnTo>
                <a:close/>
              </a:path>
              <a:path w="262255" h="675639">
                <a:moveTo>
                  <a:pt x="45981" y="35582"/>
                </a:moveTo>
                <a:lnTo>
                  <a:pt x="38175" y="62125"/>
                </a:lnTo>
                <a:lnTo>
                  <a:pt x="38642" y="75021"/>
                </a:lnTo>
                <a:lnTo>
                  <a:pt x="39308" y="95448"/>
                </a:lnTo>
                <a:lnTo>
                  <a:pt x="40409" y="141023"/>
                </a:lnTo>
                <a:lnTo>
                  <a:pt x="41528" y="219762"/>
                </a:lnTo>
                <a:lnTo>
                  <a:pt x="41987" y="304751"/>
                </a:lnTo>
                <a:lnTo>
                  <a:pt x="43274" y="334216"/>
                </a:lnTo>
                <a:lnTo>
                  <a:pt x="52938" y="391890"/>
                </a:lnTo>
                <a:lnTo>
                  <a:pt x="70772" y="446758"/>
                </a:lnTo>
                <a:lnTo>
                  <a:pt x="95740" y="496888"/>
                </a:lnTo>
                <a:lnTo>
                  <a:pt x="126449" y="540767"/>
                </a:lnTo>
                <a:lnTo>
                  <a:pt x="161717" y="576483"/>
                </a:lnTo>
                <a:lnTo>
                  <a:pt x="200478" y="602213"/>
                </a:lnTo>
                <a:lnTo>
                  <a:pt x="224259" y="611760"/>
                </a:lnTo>
                <a:lnTo>
                  <a:pt x="232644" y="606518"/>
                </a:lnTo>
                <a:lnTo>
                  <a:pt x="207406" y="585872"/>
                </a:lnTo>
                <a:lnTo>
                  <a:pt x="205288" y="584975"/>
                </a:lnTo>
                <a:lnTo>
                  <a:pt x="187069" y="574278"/>
                </a:lnTo>
                <a:lnTo>
                  <a:pt x="152497" y="545177"/>
                </a:lnTo>
                <a:lnTo>
                  <a:pt x="121269" y="507293"/>
                </a:lnTo>
                <a:lnTo>
                  <a:pt x="94822" y="462393"/>
                </a:lnTo>
                <a:lnTo>
                  <a:pt x="74443" y="412336"/>
                </a:lnTo>
                <a:lnTo>
                  <a:pt x="61315" y="358853"/>
                </a:lnTo>
                <a:lnTo>
                  <a:pt x="56757" y="303785"/>
                </a:lnTo>
                <a:lnTo>
                  <a:pt x="56550" y="247496"/>
                </a:lnTo>
                <a:lnTo>
                  <a:pt x="56328" y="219579"/>
                </a:lnTo>
                <a:lnTo>
                  <a:pt x="55662" y="166224"/>
                </a:lnTo>
                <a:lnTo>
                  <a:pt x="54655" y="117042"/>
                </a:lnTo>
                <a:lnTo>
                  <a:pt x="53442" y="74292"/>
                </a:lnTo>
                <a:lnTo>
                  <a:pt x="52236" y="44564"/>
                </a:lnTo>
                <a:lnTo>
                  <a:pt x="45981" y="35582"/>
                </a:lnTo>
                <a:close/>
              </a:path>
              <a:path w="262255" h="675639">
                <a:moveTo>
                  <a:pt x="207406" y="585872"/>
                </a:moveTo>
                <a:lnTo>
                  <a:pt x="232644" y="606518"/>
                </a:lnTo>
                <a:lnTo>
                  <a:pt x="243960" y="599443"/>
                </a:lnTo>
                <a:lnTo>
                  <a:pt x="248048" y="599443"/>
                </a:lnTo>
                <a:lnTo>
                  <a:pt x="248133" y="598514"/>
                </a:lnTo>
                <a:lnTo>
                  <a:pt x="242894" y="597785"/>
                </a:lnTo>
                <a:lnTo>
                  <a:pt x="233422" y="595817"/>
                </a:lnTo>
                <a:lnTo>
                  <a:pt x="224084" y="592938"/>
                </a:lnTo>
                <a:lnTo>
                  <a:pt x="207406" y="585872"/>
                </a:lnTo>
                <a:close/>
              </a:path>
              <a:path w="262255" h="675639">
                <a:moveTo>
                  <a:pt x="40714" y="0"/>
                </a:moveTo>
                <a:lnTo>
                  <a:pt x="0" y="138435"/>
                </a:lnTo>
                <a:lnTo>
                  <a:pt x="1983" y="143665"/>
                </a:lnTo>
                <a:lnTo>
                  <a:pt x="9664" y="147091"/>
                </a:lnTo>
                <a:lnTo>
                  <a:pt x="38175" y="62125"/>
                </a:lnTo>
                <a:lnTo>
                  <a:pt x="35978" y="18568"/>
                </a:lnTo>
                <a:lnTo>
                  <a:pt x="50719" y="17001"/>
                </a:lnTo>
                <a:lnTo>
                  <a:pt x="52550" y="17001"/>
                </a:lnTo>
                <a:lnTo>
                  <a:pt x="40714" y="0"/>
                </a:lnTo>
                <a:close/>
              </a:path>
              <a:path w="262255" h="675639">
                <a:moveTo>
                  <a:pt x="52550" y="17001"/>
                </a:moveTo>
                <a:lnTo>
                  <a:pt x="50719" y="17001"/>
                </a:lnTo>
                <a:lnTo>
                  <a:pt x="51325" y="25602"/>
                </a:lnTo>
                <a:lnTo>
                  <a:pt x="52236" y="44564"/>
                </a:lnTo>
                <a:lnTo>
                  <a:pt x="107298" y="123638"/>
                </a:lnTo>
                <a:lnTo>
                  <a:pt x="111975" y="124076"/>
                </a:lnTo>
                <a:lnTo>
                  <a:pt x="118142" y="117570"/>
                </a:lnTo>
                <a:lnTo>
                  <a:pt x="118206" y="117042"/>
                </a:lnTo>
                <a:lnTo>
                  <a:pt x="118531" y="111776"/>
                </a:lnTo>
                <a:lnTo>
                  <a:pt x="52550" y="17001"/>
                </a:lnTo>
                <a:close/>
              </a:path>
              <a:path w="262255" h="675639">
                <a:moveTo>
                  <a:pt x="50719" y="17001"/>
                </a:moveTo>
                <a:lnTo>
                  <a:pt x="35978" y="18568"/>
                </a:lnTo>
                <a:lnTo>
                  <a:pt x="36540" y="26677"/>
                </a:lnTo>
                <a:lnTo>
                  <a:pt x="37976" y="56616"/>
                </a:lnTo>
                <a:lnTo>
                  <a:pt x="38175" y="62125"/>
                </a:lnTo>
                <a:lnTo>
                  <a:pt x="45981" y="35582"/>
                </a:lnTo>
                <a:lnTo>
                  <a:pt x="37724" y="23725"/>
                </a:lnTo>
                <a:lnTo>
                  <a:pt x="50304" y="20882"/>
                </a:lnTo>
                <a:lnTo>
                  <a:pt x="50992" y="20882"/>
                </a:lnTo>
                <a:lnTo>
                  <a:pt x="50719" y="17001"/>
                </a:lnTo>
                <a:close/>
              </a:path>
              <a:path w="262255" h="675639">
                <a:moveTo>
                  <a:pt x="50992" y="20882"/>
                </a:moveTo>
                <a:lnTo>
                  <a:pt x="50304" y="20882"/>
                </a:lnTo>
                <a:lnTo>
                  <a:pt x="45981" y="35582"/>
                </a:lnTo>
                <a:lnTo>
                  <a:pt x="52236" y="44564"/>
                </a:lnTo>
                <a:lnTo>
                  <a:pt x="51325" y="25602"/>
                </a:lnTo>
                <a:lnTo>
                  <a:pt x="50992" y="20882"/>
                </a:lnTo>
                <a:close/>
              </a:path>
              <a:path w="262255" h="675639">
                <a:moveTo>
                  <a:pt x="50304" y="20882"/>
                </a:moveTo>
                <a:lnTo>
                  <a:pt x="37724" y="23725"/>
                </a:lnTo>
                <a:lnTo>
                  <a:pt x="45981" y="35582"/>
                </a:lnTo>
                <a:lnTo>
                  <a:pt x="50304" y="208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65356" y="4264647"/>
            <a:ext cx="161925" cy="749300"/>
          </a:xfrm>
          <a:custGeom>
            <a:avLst/>
            <a:gdLst/>
            <a:ahLst/>
            <a:cxnLst/>
            <a:rect l="l" t="t" r="r" b="b"/>
            <a:pathLst>
              <a:path w="161925" h="749300">
                <a:moveTo>
                  <a:pt x="8317" y="610559"/>
                </a:moveTo>
                <a:lnTo>
                  <a:pt x="1228" y="615570"/>
                </a:lnTo>
                <a:lnTo>
                  <a:pt x="0" y="621146"/>
                </a:lnTo>
                <a:lnTo>
                  <a:pt x="59539" y="748831"/>
                </a:lnTo>
                <a:lnTo>
                  <a:pt x="68213" y="730809"/>
                </a:lnTo>
                <a:lnTo>
                  <a:pt x="52243" y="730681"/>
                </a:lnTo>
                <a:lnTo>
                  <a:pt x="52424" y="696968"/>
                </a:lnTo>
                <a:lnTo>
                  <a:pt x="12846" y="612072"/>
                </a:lnTo>
                <a:lnTo>
                  <a:pt x="8317" y="610559"/>
                </a:lnTo>
                <a:close/>
              </a:path>
              <a:path w="161925" h="749300">
                <a:moveTo>
                  <a:pt x="52424" y="696968"/>
                </a:moveTo>
                <a:lnTo>
                  <a:pt x="52243" y="730681"/>
                </a:lnTo>
                <a:lnTo>
                  <a:pt x="67043" y="730809"/>
                </a:lnTo>
                <a:lnTo>
                  <a:pt x="67068" y="726198"/>
                </a:lnTo>
                <a:lnTo>
                  <a:pt x="53279" y="726089"/>
                </a:lnTo>
                <a:lnTo>
                  <a:pt x="59741" y="712663"/>
                </a:lnTo>
                <a:lnTo>
                  <a:pt x="52424" y="696968"/>
                </a:lnTo>
                <a:close/>
              </a:path>
              <a:path w="161925" h="749300">
                <a:moveTo>
                  <a:pt x="112315" y="611452"/>
                </a:moveTo>
                <a:lnTo>
                  <a:pt x="107772" y="612873"/>
                </a:lnTo>
                <a:lnTo>
                  <a:pt x="67224" y="697117"/>
                </a:lnTo>
                <a:lnTo>
                  <a:pt x="67043" y="730809"/>
                </a:lnTo>
                <a:lnTo>
                  <a:pt x="68213" y="730809"/>
                </a:lnTo>
                <a:lnTo>
                  <a:pt x="120500" y="622167"/>
                </a:lnTo>
                <a:lnTo>
                  <a:pt x="119345" y="616573"/>
                </a:lnTo>
                <a:lnTo>
                  <a:pt x="112315" y="611452"/>
                </a:lnTo>
                <a:close/>
              </a:path>
              <a:path w="161925" h="749300">
                <a:moveTo>
                  <a:pt x="59741" y="712663"/>
                </a:moveTo>
                <a:lnTo>
                  <a:pt x="53279" y="726089"/>
                </a:lnTo>
                <a:lnTo>
                  <a:pt x="66051" y="726198"/>
                </a:lnTo>
                <a:lnTo>
                  <a:pt x="59741" y="712663"/>
                </a:lnTo>
                <a:close/>
              </a:path>
              <a:path w="161925" h="749300">
                <a:moveTo>
                  <a:pt x="67224" y="697117"/>
                </a:moveTo>
                <a:lnTo>
                  <a:pt x="59741" y="712663"/>
                </a:lnTo>
                <a:lnTo>
                  <a:pt x="66051" y="726198"/>
                </a:lnTo>
                <a:lnTo>
                  <a:pt x="67068" y="726198"/>
                </a:lnTo>
                <a:lnTo>
                  <a:pt x="67224" y="697117"/>
                </a:lnTo>
                <a:close/>
              </a:path>
              <a:path w="161925" h="749300">
                <a:moveTo>
                  <a:pt x="93073" y="129566"/>
                </a:moveTo>
                <a:lnTo>
                  <a:pt x="84581" y="167646"/>
                </a:lnTo>
                <a:lnTo>
                  <a:pt x="77965" y="213202"/>
                </a:lnTo>
                <a:lnTo>
                  <a:pt x="71838" y="269509"/>
                </a:lnTo>
                <a:lnTo>
                  <a:pt x="68153" y="312149"/>
                </a:lnTo>
                <a:lnTo>
                  <a:pt x="64624" y="360074"/>
                </a:lnTo>
                <a:lnTo>
                  <a:pt x="61534" y="409621"/>
                </a:lnTo>
                <a:lnTo>
                  <a:pt x="58777" y="461828"/>
                </a:lnTo>
                <a:lnTo>
                  <a:pt x="56554" y="516404"/>
                </a:lnTo>
                <a:lnTo>
                  <a:pt x="54686" y="572893"/>
                </a:lnTo>
                <a:lnTo>
                  <a:pt x="53245" y="630713"/>
                </a:lnTo>
                <a:lnTo>
                  <a:pt x="52465" y="689407"/>
                </a:lnTo>
                <a:lnTo>
                  <a:pt x="52493" y="697117"/>
                </a:lnTo>
                <a:lnTo>
                  <a:pt x="59741" y="712663"/>
                </a:lnTo>
                <a:lnTo>
                  <a:pt x="67224" y="697117"/>
                </a:lnTo>
                <a:lnTo>
                  <a:pt x="67266" y="689407"/>
                </a:lnTo>
                <a:lnTo>
                  <a:pt x="68049" y="630713"/>
                </a:lnTo>
                <a:lnTo>
                  <a:pt x="69503" y="572347"/>
                </a:lnTo>
                <a:lnTo>
                  <a:pt x="71409" y="515657"/>
                </a:lnTo>
                <a:lnTo>
                  <a:pt x="73633" y="460917"/>
                </a:lnTo>
                <a:lnTo>
                  <a:pt x="76426" y="408436"/>
                </a:lnTo>
                <a:lnTo>
                  <a:pt x="79550" y="358799"/>
                </a:lnTo>
                <a:lnTo>
                  <a:pt x="82893" y="313971"/>
                </a:lnTo>
                <a:lnTo>
                  <a:pt x="86534" y="271513"/>
                </a:lnTo>
                <a:lnTo>
                  <a:pt x="90515" y="233246"/>
                </a:lnTo>
                <a:lnTo>
                  <a:pt x="96894" y="184957"/>
                </a:lnTo>
                <a:lnTo>
                  <a:pt x="105789" y="139765"/>
                </a:lnTo>
                <a:lnTo>
                  <a:pt x="109064" y="129692"/>
                </a:lnTo>
                <a:lnTo>
                  <a:pt x="93073" y="129566"/>
                </a:lnTo>
                <a:close/>
              </a:path>
              <a:path w="161925" h="749300">
                <a:moveTo>
                  <a:pt x="111916" y="124211"/>
                </a:moveTo>
                <a:lnTo>
                  <a:pt x="111478" y="124722"/>
                </a:lnTo>
                <a:lnTo>
                  <a:pt x="109862" y="127616"/>
                </a:lnTo>
                <a:lnTo>
                  <a:pt x="109064" y="129692"/>
                </a:lnTo>
                <a:lnTo>
                  <a:pt x="161688" y="130107"/>
                </a:lnTo>
                <a:lnTo>
                  <a:pt x="161523" y="129743"/>
                </a:lnTo>
                <a:lnTo>
                  <a:pt x="147006" y="129743"/>
                </a:lnTo>
                <a:lnTo>
                  <a:pt x="144209" y="128650"/>
                </a:lnTo>
                <a:lnTo>
                  <a:pt x="136987" y="126827"/>
                </a:lnTo>
                <a:lnTo>
                  <a:pt x="128965" y="125370"/>
                </a:lnTo>
                <a:lnTo>
                  <a:pt x="111916" y="124211"/>
                </a:lnTo>
                <a:close/>
              </a:path>
              <a:path w="161925" h="749300">
                <a:moveTo>
                  <a:pt x="141839" y="123730"/>
                </a:moveTo>
                <a:lnTo>
                  <a:pt x="112848" y="123730"/>
                </a:lnTo>
                <a:lnTo>
                  <a:pt x="112083" y="124015"/>
                </a:lnTo>
                <a:lnTo>
                  <a:pt x="111916" y="124211"/>
                </a:lnTo>
                <a:lnTo>
                  <a:pt x="128965" y="125370"/>
                </a:lnTo>
                <a:lnTo>
                  <a:pt x="136987" y="126827"/>
                </a:lnTo>
                <a:lnTo>
                  <a:pt x="144209" y="128650"/>
                </a:lnTo>
                <a:lnTo>
                  <a:pt x="147006" y="129743"/>
                </a:lnTo>
                <a:lnTo>
                  <a:pt x="148017" y="125370"/>
                </a:lnTo>
                <a:lnTo>
                  <a:pt x="142581" y="125370"/>
                </a:lnTo>
                <a:lnTo>
                  <a:pt x="141839" y="123730"/>
                </a:lnTo>
                <a:close/>
              </a:path>
              <a:path w="161925" h="749300">
                <a:moveTo>
                  <a:pt x="98996" y="0"/>
                </a:moveTo>
                <a:lnTo>
                  <a:pt x="91847" y="4737"/>
                </a:lnTo>
                <a:lnTo>
                  <a:pt x="90560" y="10386"/>
                </a:lnTo>
                <a:lnTo>
                  <a:pt x="92558" y="14760"/>
                </a:lnTo>
                <a:lnTo>
                  <a:pt x="134738" y="108027"/>
                </a:lnTo>
                <a:lnTo>
                  <a:pt x="139044" y="108787"/>
                </a:lnTo>
                <a:lnTo>
                  <a:pt x="147139" y="110792"/>
                </a:lnTo>
                <a:lnTo>
                  <a:pt x="151091" y="112067"/>
                </a:lnTo>
                <a:lnTo>
                  <a:pt x="147006" y="129743"/>
                </a:lnTo>
                <a:lnTo>
                  <a:pt x="161523" y="129743"/>
                </a:lnTo>
                <a:lnTo>
                  <a:pt x="103495" y="1457"/>
                </a:lnTo>
                <a:lnTo>
                  <a:pt x="98996" y="0"/>
                </a:lnTo>
                <a:close/>
              </a:path>
              <a:path w="161925" h="749300">
                <a:moveTo>
                  <a:pt x="101325" y="111364"/>
                </a:moveTo>
                <a:lnTo>
                  <a:pt x="100727" y="112067"/>
                </a:lnTo>
                <a:lnTo>
                  <a:pt x="100357" y="112614"/>
                </a:lnTo>
                <a:lnTo>
                  <a:pt x="100017" y="112978"/>
                </a:lnTo>
                <a:lnTo>
                  <a:pt x="97279" y="117898"/>
                </a:lnTo>
                <a:lnTo>
                  <a:pt x="97057" y="118445"/>
                </a:lnTo>
                <a:lnTo>
                  <a:pt x="96850" y="118810"/>
                </a:lnTo>
                <a:lnTo>
                  <a:pt x="96672" y="119174"/>
                </a:lnTo>
                <a:lnTo>
                  <a:pt x="94112" y="126098"/>
                </a:lnTo>
                <a:lnTo>
                  <a:pt x="93073" y="129566"/>
                </a:lnTo>
                <a:lnTo>
                  <a:pt x="109064" y="129692"/>
                </a:lnTo>
                <a:lnTo>
                  <a:pt x="109605" y="128285"/>
                </a:lnTo>
                <a:lnTo>
                  <a:pt x="110095" y="127010"/>
                </a:lnTo>
                <a:lnTo>
                  <a:pt x="111117" y="125370"/>
                </a:lnTo>
                <a:lnTo>
                  <a:pt x="110924" y="125370"/>
                </a:lnTo>
                <a:lnTo>
                  <a:pt x="111427" y="124641"/>
                </a:lnTo>
                <a:lnTo>
                  <a:pt x="110406" y="124641"/>
                </a:lnTo>
                <a:lnTo>
                  <a:pt x="111098" y="124155"/>
                </a:lnTo>
                <a:lnTo>
                  <a:pt x="110199" y="124094"/>
                </a:lnTo>
                <a:lnTo>
                  <a:pt x="111445" y="123912"/>
                </a:lnTo>
                <a:lnTo>
                  <a:pt x="113263" y="122636"/>
                </a:lnTo>
                <a:lnTo>
                  <a:pt x="141345" y="122636"/>
                </a:lnTo>
                <a:lnTo>
                  <a:pt x="136359" y="111613"/>
                </a:lnTo>
                <a:lnTo>
                  <a:pt x="101325" y="111364"/>
                </a:lnTo>
                <a:close/>
              </a:path>
              <a:path w="161925" h="749300">
                <a:moveTo>
                  <a:pt x="46293" y="110974"/>
                </a:moveTo>
                <a:lnTo>
                  <a:pt x="42209" y="110974"/>
                </a:lnTo>
                <a:lnTo>
                  <a:pt x="38879" y="114983"/>
                </a:lnTo>
                <a:lnTo>
                  <a:pt x="38819" y="125005"/>
                </a:lnTo>
                <a:lnTo>
                  <a:pt x="42120" y="129196"/>
                </a:lnTo>
                <a:lnTo>
                  <a:pt x="93073" y="129566"/>
                </a:lnTo>
                <a:lnTo>
                  <a:pt x="94112" y="126098"/>
                </a:lnTo>
                <a:lnTo>
                  <a:pt x="96672" y="119174"/>
                </a:lnTo>
                <a:lnTo>
                  <a:pt x="96850" y="118810"/>
                </a:lnTo>
                <a:lnTo>
                  <a:pt x="97057" y="118445"/>
                </a:lnTo>
                <a:lnTo>
                  <a:pt x="97279" y="117898"/>
                </a:lnTo>
                <a:lnTo>
                  <a:pt x="100017" y="112978"/>
                </a:lnTo>
                <a:lnTo>
                  <a:pt x="100357" y="112614"/>
                </a:lnTo>
                <a:lnTo>
                  <a:pt x="100727" y="112067"/>
                </a:lnTo>
                <a:lnTo>
                  <a:pt x="101325" y="111364"/>
                </a:lnTo>
                <a:lnTo>
                  <a:pt x="46293" y="110974"/>
                </a:lnTo>
                <a:close/>
              </a:path>
              <a:path w="161925" h="749300">
                <a:moveTo>
                  <a:pt x="110095" y="127010"/>
                </a:moveTo>
                <a:lnTo>
                  <a:pt x="109489" y="128285"/>
                </a:lnTo>
                <a:lnTo>
                  <a:pt x="109862" y="127616"/>
                </a:lnTo>
                <a:lnTo>
                  <a:pt x="110095" y="127010"/>
                </a:lnTo>
                <a:close/>
              </a:path>
              <a:path w="161925" h="749300">
                <a:moveTo>
                  <a:pt x="109862" y="127616"/>
                </a:moveTo>
                <a:lnTo>
                  <a:pt x="109489" y="128285"/>
                </a:lnTo>
                <a:lnTo>
                  <a:pt x="109862" y="127616"/>
                </a:lnTo>
                <a:close/>
              </a:path>
              <a:path w="161925" h="749300">
                <a:moveTo>
                  <a:pt x="110201" y="127010"/>
                </a:moveTo>
                <a:lnTo>
                  <a:pt x="109862" y="127616"/>
                </a:lnTo>
                <a:lnTo>
                  <a:pt x="110201" y="127010"/>
                </a:lnTo>
                <a:close/>
              </a:path>
              <a:path w="161925" h="749300">
                <a:moveTo>
                  <a:pt x="111733" y="124198"/>
                </a:moveTo>
                <a:lnTo>
                  <a:pt x="110924" y="125370"/>
                </a:lnTo>
                <a:lnTo>
                  <a:pt x="111478" y="124722"/>
                </a:lnTo>
                <a:lnTo>
                  <a:pt x="111764" y="124211"/>
                </a:lnTo>
                <a:close/>
              </a:path>
              <a:path w="161925" h="749300">
                <a:moveTo>
                  <a:pt x="111478" y="124722"/>
                </a:moveTo>
                <a:lnTo>
                  <a:pt x="110924" y="125370"/>
                </a:lnTo>
                <a:lnTo>
                  <a:pt x="111117" y="125370"/>
                </a:lnTo>
                <a:lnTo>
                  <a:pt x="111478" y="124722"/>
                </a:lnTo>
                <a:close/>
              </a:path>
              <a:path w="161925" h="749300">
                <a:moveTo>
                  <a:pt x="136359" y="111613"/>
                </a:moveTo>
                <a:lnTo>
                  <a:pt x="142581" y="125370"/>
                </a:lnTo>
                <a:lnTo>
                  <a:pt x="149093" y="111703"/>
                </a:lnTo>
                <a:lnTo>
                  <a:pt x="136359" y="111613"/>
                </a:lnTo>
                <a:close/>
              </a:path>
              <a:path w="161925" h="749300">
                <a:moveTo>
                  <a:pt x="134738" y="108027"/>
                </a:moveTo>
                <a:lnTo>
                  <a:pt x="136359" y="111613"/>
                </a:lnTo>
                <a:lnTo>
                  <a:pt x="149093" y="111703"/>
                </a:lnTo>
                <a:lnTo>
                  <a:pt x="142581" y="125370"/>
                </a:lnTo>
                <a:lnTo>
                  <a:pt x="148017" y="125370"/>
                </a:lnTo>
                <a:lnTo>
                  <a:pt x="151091" y="112067"/>
                </a:lnTo>
                <a:lnTo>
                  <a:pt x="147139" y="110792"/>
                </a:lnTo>
                <a:lnTo>
                  <a:pt x="139044" y="108787"/>
                </a:lnTo>
                <a:lnTo>
                  <a:pt x="134738" y="108027"/>
                </a:lnTo>
                <a:close/>
              </a:path>
              <a:path w="161925" h="749300">
                <a:moveTo>
                  <a:pt x="111769" y="124201"/>
                </a:moveTo>
                <a:lnTo>
                  <a:pt x="111478" y="124722"/>
                </a:lnTo>
                <a:lnTo>
                  <a:pt x="111916" y="124211"/>
                </a:lnTo>
                <a:lnTo>
                  <a:pt x="111769" y="124201"/>
                </a:lnTo>
                <a:close/>
              </a:path>
              <a:path w="161925" h="749300">
                <a:moveTo>
                  <a:pt x="111098" y="124155"/>
                </a:moveTo>
                <a:lnTo>
                  <a:pt x="110406" y="124641"/>
                </a:lnTo>
                <a:lnTo>
                  <a:pt x="111614" y="124190"/>
                </a:lnTo>
                <a:lnTo>
                  <a:pt x="111098" y="124155"/>
                </a:lnTo>
                <a:close/>
              </a:path>
              <a:path w="161925" h="749300">
                <a:moveTo>
                  <a:pt x="111614" y="124190"/>
                </a:moveTo>
                <a:lnTo>
                  <a:pt x="110406" y="124641"/>
                </a:lnTo>
                <a:lnTo>
                  <a:pt x="111427" y="124641"/>
                </a:lnTo>
                <a:lnTo>
                  <a:pt x="111724" y="124211"/>
                </a:lnTo>
                <a:close/>
              </a:path>
              <a:path w="161925" h="749300">
                <a:moveTo>
                  <a:pt x="112083" y="124015"/>
                </a:moveTo>
                <a:lnTo>
                  <a:pt x="111871" y="124094"/>
                </a:lnTo>
                <a:lnTo>
                  <a:pt x="112083" y="124015"/>
                </a:lnTo>
                <a:close/>
              </a:path>
              <a:path w="161925" h="749300">
                <a:moveTo>
                  <a:pt x="112258" y="123811"/>
                </a:moveTo>
                <a:lnTo>
                  <a:pt x="111426" y="123925"/>
                </a:lnTo>
                <a:lnTo>
                  <a:pt x="111098" y="124155"/>
                </a:lnTo>
                <a:lnTo>
                  <a:pt x="111614" y="124190"/>
                </a:lnTo>
                <a:lnTo>
                  <a:pt x="111805" y="124094"/>
                </a:lnTo>
                <a:lnTo>
                  <a:pt x="111931" y="123912"/>
                </a:lnTo>
                <a:lnTo>
                  <a:pt x="112171" y="123912"/>
                </a:lnTo>
                <a:close/>
              </a:path>
              <a:path w="161925" h="749300">
                <a:moveTo>
                  <a:pt x="111426" y="123925"/>
                </a:moveTo>
                <a:lnTo>
                  <a:pt x="110199" y="124094"/>
                </a:lnTo>
                <a:lnTo>
                  <a:pt x="111098" y="124155"/>
                </a:lnTo>
                <a:lnTo>
                  <a:pt x="111426" y="123925"/>
                </a:lnTo>
                <a:close/>
              </a:path>
              <a:path w="161925" h="749300">
                <a:moveTo>
                  <a:pt x="112171" y="123912"/>
                </a:moveTo>
                <a:lnTo>
                  <a:pt x="111931" y="123912"/>
                </a:lnTo>
                <a:lnTo>
                  <a:pt x="111818" y="124114"/>
                </a:lnTo>
                <a:lnTo>
                  <a:pt x="112083" y="124015"/>
                </a:lnTo>
                <a:close/>
              </a:path>
              <a:path w="161925" h="749300">
                <a:moveTo>
                  <a:pt x="112848" y="123730"/>
                </a:moveTo>
                <a:lnTo>
                  <a:pt x="112258" y="123811"/>
                </a:lnTo>
                <a:lnTo>
                  <a:pt x="112083" y="124015"/>
                </a:lnTo>
                <a:lnTo>
                  <a:pt x="112848" y="123730"/>
                </a:lnTo>
                <a:close/>
              </a:path>
              <a:path w="161925" h="749300">
                <a:moveTo>
                  <a:pt x="113263" y="122636"/>
                </a:moveTo>
                <a:lnTo>
                  <a:pt x="111426" y="123925"/>
                </a:lnTo>
                <a:lnTo>
                  <a:pt x="112258" y="123811"/>
                </a:lnTo>
                <a:lnTo>
                  <a:pt x="113263" y="122636"/>
                </a:lnTo>
                <a:close/>
              </a:path>
              <a:path w="161925" h="749300">
                <a:moveTo>
                  <a:pt x="141345" y="122636"/>
                </a:moveTo>
                <a:lnTo>
                  <a:pt x="113263" y="122636"/>
                </a:lnTo>
                <a:lnTo>
                  <a:pt x="112258" y="123811"/>
                </a:lnTo>
                <a:lnTo>
                  <a:pt x="112848" y="123730"/>
                </a:lnTo>
                <a:lnTo>
                  <a:pt x="141839" y="123730"/>
                </a:lnTo>
                <a:lnTo>
                  <a:pt x="141345" y="122636"/>
                </a:lnTo>
                <a:close/>
              </a:path>
              <a:path w="161925" h="749300">
                <a:moveTo>
                  <a:pt x="110998" y="105872"/>
                </a:moveTo>
                <a:lnTo>
                  <a:pt x="110095" y="105872"/>
                </a:lnTo>
                <a:lnTo>
                  <a:pt x="109207" y="106054"/>
                </a:lnTo>
                <a:lnTo>
                  <a:pt x="108349" y="106418"/>
                </a:lnTo>
                <a:lnTo>
                  <a:pt x="105907" y="107329"/>
                </a:lnTo>
                <a:lnTo>
                  <a:pt x="104841" y="107694"/>
                </a:lnTo>
                <a:lnTo>
                  <a:pt x="103865" y="108423"/>
                </a:lnTo>
                <a:lnTo>
                  <a:pt x="103051" y="109334"/>
                </a:lnTo>
                <a:lnTo>
                  <a:pt x="101325" y="111364"/>
                </a:lnTo>
                <a:lnTo>
                  <a:pt x="136359" y="111613"/>
                </a:lnTo>
                <a:lnTo>
                  <a:pt x="134738" y="108027"/>
                </a:lnTo>
                <a:lnTo>
                  <a:pt x="129750" y="107147"/>
                </a:lnTo>
                <a:lnTo>
                  <a:pt x="110998" y="1058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93999" y="4463472"/>
            <a:ext cx="307244" cy="3433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688213" y="4440713"/>
            <a:ext cx="182880" cy="267335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1550" spc="270" dirty="0">
                <a:latin typeface="Cambria Math"/>
                <a:cs typeface="Cambria Math"/>
              </a:rPr>
              <a:t> </a:t>
            </a:r>
            <a:r>
              <a:rPr sz="1725" spc="547" baseline="-16908" dirty="0">
                <a:latin typeface="Cambria Math"/>
                <a:cs typeface="Cambria Math"/>
              </a:rPr>
              <a:t> 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593999" y="5344707"/>
            <a:ext cx="307244" cy="3105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688213" y="5322823"/>
            <a:ext cx="182880" cy="267335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1550" spc="270" dirty="0">
                <a:latin typeface="Cambria Math"/>
                <a:cs typeface="Cambria Math"/>
              </a:rPr>
              <a:t> </a:t>
            </a:r>
            <a:r>
              <a:rPr sz="1725" spc="547" baseline="-16908" dirty="0">
                <a:latin typeface="Cambria Math"/>
                <a:cs typeface="Cambria Math"/>
              </a:rPr>
              <a:t> 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888589" y="4047618"/>
            <a:ext cx="1439545" cy="273050"/>
          </a:xfrm>
          <a:custGeom>
            <a:avLst/>
            <a:gdLst/>
            <a:ahLst/>
            <a:cxnLst/>
            <a:rect l="l" t="t" r="r" b="b"/>
            <a:pathLst>
              <a:path w="1439545" h="273050">
                <a:moveTo>
                  <a:pt x="0" y="272424"/>
                </a:moveTo>
                <a:lnTo>
                  <a:pt x="1439283" y="272424"/>
                </a:lnTo>
                <a:lnTo>
                  <a:pt x="1439283" y="0"/>
                </a:lnTo>
                <a:lnTo>
                  <a:pt x="0" y="0"/>
                </a:lnTo>
                <a:lnTo>
                  <a:pt x="0" y="2724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91993" y="4117957"/>
            <a:ext cx="1431439" cy="13120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4987332" y="4096620"/>
            <a:ext cx="915669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100" dirty="0">
                <a:latin typeface="Calibri"/>
                <a:cs typeface="Calibri"/>
              </a:rPr>
              <a:t>Cladding </a:t>
            </a:r>
            <a:r>
              <a:rPr sz="1150" spc="-160" dirty="0">
                <a:latin typeface="Cambria Math"/>
                <a:cs typeface="Cambria Math"/>
              </a:rPr>
              <a:t>=</a:t>
            </a:r>
            <a:r>
              <a:rPr sz="1150" spc="-95" dirty="0">
                <a:latin typeface="Cambria Math"/>
                <a:cs typeface="Cambria Math"/>
              </a:rPr>
              <a:t> </a:t>
            </a:r>
            <a:r>
              <a:rPr sz="1150" spc="-105" dirty="0">
                <a:latin typeface="Cambria Math"/>
                <a:cs typeface="Cambria Math"/>
              </a:rPr>
              <a:t>1.39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919268" y="4554898"/>
            <a:ext cx="208542" cy="12884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516645" y="4802864"/>
            <a:ext cx="115570" cy="353060"/>
          </a:xfrm>
          <a:custGeom>
            <a:avLst/>
            <a:gdLst/>
            <a:ahLst/>
            <a:cxnLst/>
            <a:rect l="l" t="t" r="r" b="b"/>
            <a:pathLst>
              <a:path w="115570" h="353060">
                <a:moveTo>
                  <a:pt x="115438" y="352603"/>
                </a:moveTo>
                <a:lnTo>
                  <a:pt x="113755" y="286061"/>
                </a:lnTo>
                <a:lnTo>
                  <a:pt x="109044" y="222256"/>
                </a:lnTo>
                <a:lnTo>
                  <a:pt x="101808" y="163920"/>
                </a:lnTo>
                <a:lnTo>
                  <a:pt x="92552" y="113789"/>
                </a:lnTo>
                <a:lnTo>
                  <a:pt x="81783" y="74596"/>
                </a:lnTo>
                <a:lnTo>
                  <a:pt x="57719" y="39961"/>
                </a:lnTo>
                <a:lnTo>
                  <a:pt x="36525" y="36526"/>
                </a:lnTo>
                <a:lnTo>
                  <a:pt x="18037" y="27470"/>
                </a:lnTo>
                <a:lnTo>
                  <a:pt x="4960" y="14669"/>
                </a:lnTo>
                <a:lnTo>
                  <a:pt x="0" y="0"/>
                </a:lnTo>
              </a:path>
            </a:pathLst>
          </a:custGeom>
          <a:ln w="113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01542" y="4747741"/>
            <a:ext cx="264620" cy="1880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896436" y="4727607"/>
            <a:ext cx="127635" cy="201295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1150" spc="215" dirty="0">
                <a:latin typeface="Cambria Math"/>
                <a:cs typeface="Cambria Math"/>
              </a:rPr>
              <a:t> </a:t>
            </a:r>
            <a:r>
              <a:rPr sz="1200" spc="217" baseline="-17361" dirty="0">
                <a:latin typeface="Cambria Math"/>
                <a:cs typeface="Cambria Math"/>
              </a:rPr>
              <a:t> </a:t>
            </a:r>
            <a:endParaRPr sz="1200" baseline="-17361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635783" y="4802864"/>
            <a:ext cx="161925" cy="472440"/>
          </a:xfrm>
          <a:custGeom>
            <a:avLst/>
            <a:gdLst/>
            <a:ahLst/>
            <a:cxnLst/>
            <a:rect l="l" t="t" r="r" b="b"/>
            <a:pathLst>
              <a:path w="161925" h="472439">
                <a:moveTo>
                  <a:pt x="0" y="471960"/>
                </a:moveTo>
                <a:lnTo>
                  <a:pt x="161318" y="471960"/>
                </a:lnTo>
                <a:lnTo>
                  <a:pt x="161318" y="0"/>
                </a:lnTo>
                <a:lnTo>
                  <a:pt x="0" y="0"/>
                </a:lnTo>
                <a:lnTo>
                  <a:pt x="0" y="471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639928" y="4872382"/>
            <a:ext cx="213117" cy="33237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3734526" y="4852248"/>
            <a:ext cx="129539" cy="201295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1150" spc="220" dirty="0">
                <a:latin typeface="Cambria Math"/>
                <a:cs typeface="Cambria Math"/>
              </a:rPr>
              <a:t> </a:t>
            </a:r>
            <a:r>
              <a:rPr sz="1200" spc="240" baseline="-17361" dirty="0">
                <a:latin typeface="Cambria Math"/>
                <a:cs typeface="Cambria Math"/>
              </a:rPr>
              <a:t> </a:t>
            </a:r>
            <a:endParaRPr sz="1200" baseline="-17361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694983" y="5138120"/>
            <a:ext cx="170815" cy="10160"/>
          </a:xfrm>
          <a:custGeom>
            <a:avLst/>
            <a:gdLst/>
            <a:ahLst/>
            <a:cxnLst/>
            <a:rect l="l" t="t" r="r" b="b"/>
            <a:pathLst>
              <a:path w="170814" h="10160">
                <a:moveTo>
                  <a:pt x="0" y="0"/>
                </a:moveTo>
                <a:lnTo>
                  <a:pt x="170198" y="10022"/>
                </a:lnTo>
              </a:path>
            </a:pathLst>
          </a:custGeom>
          <a:ln w="136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295264" y="4631847"/>
            <a:ext cx="428011" cy="2274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390159" y="4619584"/>
            <a:ext cx="207010" cy="267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50" spc="-150" dirty="0">
                <a:latin typeface="Cambria Math"/>
                <a:cs typeface="Cambria Math"/>
              </a:rPr>
              <a:t>90</a:t>
            </a:r>
            <a:endParaRPr sz="155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571308" y="4599904"/>
            <a:ext cx="70485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80" dirty="0">
                <a:latin typeface="Cambria Math"/>
                <a:cs typeface="Cambria Math"/>
              </a:rPr>
              <a:t>°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259621" y="4872382"/>
            <a:ext cx="1458079" cy="41547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5255625" y="4802864"/>
            <a:ext cx="1466215" cy="556260"/>
          </a:xfrm>
          <a:prstGeom prst="rect">
            <a:avLst/>
          </a:prstGeom>
          <a:ln w="8962">
            <a:solidFill>
              <a:srgbClr val="000000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1760">
              <a:lnSpc>
                <a:spcPct val="100000"/>
              </a:lnSpc>
              <a:spcBef>
                <a:spcPts val="505"/>
              </a:spcBef>
            </a:pPr>
            <a:r>
              <a:rPr sz="1550" spc="-114" dirty="0">
                <a:latin typeface="Calibri"/>
                <a:cs typeface="Calibri"/>
              </a:rPr>
              <a:t>Fiber </a:t>
            </a:r>
            <a:r>
              <a:rPr sz="1550" spc="-125" dirty="0">
                <a:latin typeface="Calibri"/>
                <a:cs typeface="Calibri"/>
              </a:rPr>
              <a:t>core</a:t>
            </a:r>
            <a:r>
              <a:rPr sz="1550" spc="-20" dirty="0">
                <a:latin typeface="Calibri"/>
                <a:cs typeface="Calibri"/>
              </a:rPr>
              <a:t> </a:t>
            </a:r>
            <a:r>
              <a:rPr sz="1550" spc="-130" dirty="0">
                <a:latin typeface="Calibri"/>
                <a:cs typeface="Calibri"/>
              </a:rPr>
              <a:t>n=1.53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878032" y="5827965"/>
            <a:ext cx="3688709" cy="15962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28352" y="5879735"/>
            <a:ext cx="3588385" cy="0"/>
          </a:xfrm>
          <a:custGeom>
            <a:avLst/>
            <a:gdLst/>
            <a:ahLst/>
            <a:cxnLst/>
            <a:rect l="l" t="t" r="r" b="b"/>
            <a:pathLst>
              <a:path w="3588384">
                <a:moveTo>
                  <a:pt x="0" y="0"/>
                </a:moveTo>
                <a:lnTo>
                  <a:pt x="3588218" y="0"/>
                </a:lnTo>
              </a:path>
            </a:pathLst>
          </a:custGeom>
          <a:ln w="36444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03143" y="4452538"/>
            <a:ext cx="683752" cy="2798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021866" y="4431984"/>
            <a:ext cx="44513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270" dirty="0">
                <a:latin typeface="Cambria Math"/>
                <a:cs typeface="Cambria Math"/>
              </a:rPr>
              <a:t> </a:t>
            </a:r>
            <a:r>
              <a:rPr sz="1200" spc="337" baseline="-17361" dirty="0">
                <a:latin typeface="Cambria Math"/>
                <a:cs typeface="Cambria Math"/>
              </a:rPr>
              <a:t> </a:t>
            </a:r>
            <a:r>
              <a:rPr sz="1200" spc="60" baseline="-17361" dirty="0">
                <a:latin typeface="Cambria Math"/>
                <a:cs typeface="Cambria Math"/>
              </a:rPr>
              <a:t> </a:t>
            </a:r>
            <a:r>
              <a:rPr sz="1200" spc="240" baseline="-17361" dirty="0">
                <a:latin typeface="Cambria Math"/>
                <a:cs typeface="Cambria Math"/>
              </a:rPr>
              <a:t> </a:t>
            </a:r>
            <a:r>
              <a:rPr sz="1200" baseline="-17361" dirty="0">
                <a:latin typeface="Cambria Math"/>
                <a:cs typeface="Cambria Math"/>
              </a:rPr>
              <a:t> </a:t>
            </a:r>
            <a:r>
              <a:rPr sz="1200" spc="-52" baseline="-17361" dirty="0">
                <a:latin typeface="Cambria Math"/>
                <a:cs typeface="Cambria Math"/>
              </a:rPr>
              <a:t> </a:t>
            </a:r>
            <a:r>
              <a:rPr sz="1150" spc="-160" dirty="0">
                <a:latin typeface="Cambria Math"/>
                <a:cs typeface="Cambria Math"/>
              </a:rPr>
              <a:t>=</a:t>
            </a:r>
            <a:r>
              <a:rPr sz="1150" spc="-155" dirty="0">
                <a:latin typeface="Cambria Math"/>
                <a:cs typeface="Cambria Math"/>
              </a:rPr>
              <a:t> </a:t>
            </a:r>
            <a:r>
              <a:rPr sz="1150" spc="-12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45"/>
              </a:lnSpc>
            </a:pPr>
            <a:r>
              <a:rPr lang="en-US" sz="4000" spc="-15" dirty="0" smtClean="0">
                <a:latin typeface="Calibri"/>
                <a:cs typeface="Calibri"/>
              </a:rPr>
              <a:t>Lecture four(Critical Angle: Total</a:t>
            </a:r>
            <a:endParaRPr sz="4000" dirty="0">
              <a:latin typeface="Calibri"/>
              <a:cs typeface="Calibri"/>
            </a:endParaRPr>
          </a:p>
          <a:p>
            <a:pPr marL="2540" algn="ctr">
              <a:lnSpc>
                <a:spcPts val="4755"/>
              </a:lnSpc>
            </a:pPr>
            <a:r>
              <a:rPr sz="4000" spc="-15" dirty="0">
                <a:latin typeface="Calibri"/>
                <a:cs typeface="Calibri"/>
              </a:rPr>
              <a:t>Internal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5" dirty="0" smtClean="0">
                <a:latin typeface="Calibri"/>
                <a:cs typeface="Calibri"/>
              </a:rPr>
              <a:t>Reflection</a:t>
            </a:r>
            <a:r>
              <a:rPr lang="en-US" sz="4000" spc="-15" dirty="0" smtClean="0">
                <a:latin typeface="Calibri"/>
                <a:cs typeface="Calibri"/>
              </a:rPr>
              <a:t>)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17750"/>
            <a:ext cx="8074025" cy="45072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Refraction </a:t>
            </a:r>
            <a:r>
              <a:rPr sz="30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by </a:t>
            </a:r>
            <a:r>
              <a:rPr sz="3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plane </a:t>
            </a:r>
            <a:r>
              <a:rPr sz="30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parallel</a:t>
            </a:r>
            <a:r>
              <a:rPr sz="3000" b="1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plate</a:t>
            </a:r>
            <a:r>
              <a:rPr sz="3000" spc="-15" dirty="0">
                <a:latin typeface="Calibri"/>
                <a:cs typeface="Calibri"/>
              </a:rPr>
              <a:t>:-</a:t>
            </a:r>
            <a:endParaRPr sz="30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10" dirty="0">
                <a:latin typeface="Calibri"/>
                <a:cs typeface="Calibri"/>
              </a:rPr>
              <a:t>Light passing obliquely through </a:t>
            </a:r>
            <a:r>
              <a:rPr sz="3000" spc="-20" dirty="0">
                <a:latin typeface="Calibri"/>
                <a:cs typeface="Calibri"/>
              </a:rPr>
              <a:t>plate </a:t>
            </a:r>
            <a:r>
              <a:rPr sz="3000" dirty="0">
                <a:latin typeface="Calibri"/>
                <a:cs typeface="Calibri"/>
              </a:rPr>
              <a:t>of glass </a:t>
            </a:r>
            <a:r>
              <a:rPr sz="3000" spc="-5" dirty="0">
                <a:latin typeface="Calibri"/>
                <a:cs typeface="Calibri"/>
              </a:rPr>
              <a:t>is  </a:t>
            </a:r>
            <a:r>
              <a:rPr sz="3000" spc="-15" dirty="0">
                <a:latin typeface="Calibri"/>
                <a:cs typeface="Calibri"/>
              </a:rPr>
              <a:t>deviated </a:t>
            </a:r>
            <a:r>
              <a:rPr sz="3000" spc="-20" dirty="0">
                <a:latin typeface="Calibri"/>
                <a:cs typeface="Calibri"/>
              </a:rPr>
              <a:t>laterally </a:t>
            </a:r>
            <a:r>
              <a:rPr sz="3000" dirty="0">
                <a:latin typeface="Calibri"/>
                <a:cs typeface="Calibri"/>
              </a:rPr>
              <a:t>and the </a:t>
            </a:r>
            <a:r>
              <a:rPr sz="3000" spc="-10" dirty="0">
                <a:latin typeface="Calibri"/>
                <a:cs typeface="Calibri"/>
              </a:rPr>
              <a:t>emerging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spc="-5" dirty="0">
                <a:latin typeface="Calibri"/>
                <a:cs typeface="Calibri"/>
              </a:rPr>
              <a:t>ia </a:t>
            </a:r>
            <a:r>
              <a:rPr sz="3000" spc="-15" dirty="0">
                <a:latin typeface="Calibri"/>
                <a:cs typeface="Calibri"/>
              </a:rPr>
              <a:t>parallel  to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incident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spc="-5" dirty="0">
                <a:latin typeface="Calibri"/>
                <a:cs typeface="Calibri"/>
              </a:rPr>
              <a:t>(the angle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incidence equals  </a:t>
            </a:r>
            <a:r>
              <a:rPr sz="3000" dirty="0">
                <a:latin typeface="Calibri"/>
                <a:cs typeface="Calibri"/>
              </a:rPr>
              <a:t>angle of </a:t>
            </a:r>
            <a:r>
              <a:rPr sz="3000" spc="-10" dirty="0">
                <a:latin typeface="Calibri"/>
                <a:cs typeface="Calibri"/>
              </a:rPr>
              <a:t>emerging </a:t>
            </a:r>
            <a:r>
              <a:rPr sz="3000" dirty="0">
                <a:latin typeface="Calibri"/>
                <a:cs typeface="Calibri"/>
              </a:rPr>
              <a:t>) and so the </a:t>
            </a:r>
            <a:r>
              <a:rPr sz="3000" spc="-10" dirty="0">
                <a:latin typeface="Calibri"/>
                <a:cs typeface="Calibri"/>
              </a:rPr>
              <a:t>direction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spc="-20" dirty="0">
                <a:latin typeface="Calibri"/>
                <a:cs typeface="Calibri"/>
              </a:rPr>
              <a:t>is  </a:t>
            </a:r>
            <a:r>
              <a:rPr sz="3000" spc="-10" dirty="0">
                <a:latin typeface="Calibri"/>
                <a:cs typeface="Calibri"/>
              </a:rPr>
              <a:t>unchanged </a:t>
            </a:r>
            <a:r>
              <a:rPr sz="3000" spc="-5" dirty="0">
                <a:latin typeface="Calibri"/>
                <a:cs typeface="Calibri"/>
              </a:rPr>
              <a:t>but is </a:t>
            </a:r>
            <a:r>
              <a:rPr sz="3000" spc="-20" dirty="0">
                <a:latin typeface="Calibri"/>
                <a:cs typeface="Calibri"/>
              </a:rPr>
              <a:t>laterally </a:t>
            </a:r>
            <a:r>
              <a:rPr sz="3000" spc="-10" dirty="0">
                <a:latin typeface="Calibri"/>
                <a:cs typeface="Calibri"/>
              </a:rPr>
              <a:t>displaced</a:t>
            </a:r>
            <a:r>
              <a:rPr sz="3000" spc="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10" dirty="0">
                <a:latin typeface="Calibri"/>
                <a:cs typeface="Calibri"/>
              </a:rPr>
              <a:t>Deviation </a:t>
            </a:r>
            <a:r>
              <a:rPr sz="3000" dirty="0">
                <a:latin typeface="Calibri"/>
                <a:cs typeface="Calibri"/>
              </a:rPr>
              <a:t>of the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spc="-10" dirty="0">
                <a:latin typeface="Calibri"/>
                <a:cs typeface="Calibri"/>
              </a:rPr>
              <a:t>more </a:t>
            </a:r>
            <a:r>
              <a:rPr sz="3000" dirty="0">
                <a:latin typeface="Calibri"/>
                <a:cs typeface="Calibri"/>
              </a:rPr>
              <a:t>with </a:t>
            </a:r>
            <a:r>
              <a:rPr sz="3000" spc="-20" dirty="0">
                <a:latin typeface="Calibri"/>
                <a:cs typeface="Calibri"/>
              </a:rPr>
              <a:t>greater  </a:t>
            </a:r>
            <a:r>
              <a:rPr sz="3000" dirty="0">
                <a:latin typeface="Calibri"/>
                <a:cs typeface="Calibri"/>
              </a:rPr>
              <a:t>thickness of the glass </a:t>
            </a:r>
            <a:r>
              <a:rPr sz="3000" spc="-20" dirty="0">
                <a:latin typeface="Calibri"/>
                <a:cs typeface="Calibri"/>
              </a:rPr>
              <a:t>plate </a:t>
            </a:r>
            <a:r>
              <a:rPr sz="3000" spc="-5" dirty="0">
                <a:latin typeface="Calibri"/>
                <a:cs typeface="Calibri"/>
              </a:rPr>
              <a:t>but </a:t>
            </a:r>
            <a:r>
              <a:rPr sz="3000" dirty="0">
                <a:latin typeface="Calibri"/>
                <a:cs typeface="Calibri"/>
              </a:rPr>
              <a:t>its </a:t>
            </a:r>
            <a:r>
              <a:rPr sz="3000" spc="-15" dirty="0">
                <a:latin typeface="Calibri"/>
                <a:cs typeface="Calibri"/>
              </a:rPr>
              <a:t>intensity </a:t>
            </a:r>
            <a:r>
              <a:rPr sz="3000" spc="-5" dirty="0">
                <a:latin typeface="Calibri"/>
                <a:cs typeface="Calibri"/>
              </a:rPr>
              <a:t>is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less.</a:t>
            </a:r>
            <a:endParaRPr sz="3000">
              <a:latin typeface="Calibri"/>
              <a:cs typeface="Calibri"/>
            </a:endParaRPr>
          </a:p>
          <a:p>
            <a:pPr marL="355600" marR="7620" indent="-342900" algn="just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15" dirty="0">
                <a:latin typeface="Calibri"/>
                <a:cs typeface="Calibri"/>
              </a:rPr>
              <a:t>compute </a:t>
            </a:r>
            <a:r>
              <a:rPr sz="3000" spc="-10" dirty="0">
                <a:latin typeface="Calibri"/>
                <a:cs typeface="Calibri"/>
              </a:rPr>
              <a:t>light's </a:t>
            </a:r>
            <a:r>
              <a:rPr sz="3000" spc="-25" dirty="0">
                <a:latin typeface="Calibri"/>
                <a:cs typeface="Calibri"/>
              </a:rPr>
              <a:t>lateral </a:t>
            </a:r>
            <a:r>
              <a:rPr sz="3000" spc="-10" dirty="0">
                <a:latin typeface="Calibri"/>
                <a:cs typeface="Calibri"/>
              </a:rPr>
              <a:t>shift </a:t>
            </a:r>
            <a:r>
              <a:rPr sz="3000" dirty="0">
                <a:latin typeface="Calibri"/>
                <a:cs typeface="Calibri"/>
              </a:rPr>
              <a:t>( x </a:t>
            </a:r>
            <a:r>
              <a:rPr sz="3000" spc="-15" dirty="0">
                <a:latin typeface="Calibri"/>
                <a:cs typeface="Calibri"/>
              </a:rPr>
              <a:t>)after </a:t>
            </a:r>
            <a:r>
              <a:rPr sz="3000" spc="-5" dirty="0">
                <a:latin typeface="Calibri"/>
                <a:cs typeface="Calibri"/>
              </a:rPr>
              <a:t>passing  </a:t>
            </a:r>
            <a:r>
              <a:rPr sz="3000" spc="-10" dirty="0">
                <a:latin typeface="Calibri"/>
                <a:cs typeface="Calibri"/>
              </a:rPr>
              <a:t>through </a:t>
            </a:r>
            <a:r>
              <a:rPr sz="3000" dirty="0">
                <a:latin typeface="Calibri"/>
                <a:cs typeface="Calibri"/>
              </a:rPr>
              <a:t>a glass </a:t>
            </a:r>
            <a:r>
              <a:rPr sz="3000" spc="-5" dirty="0">
                <a:latin typeface="Calibri"/>
                <a:cs typeface="Calibri"/>
              </a:rPr>
              <a:t>slab?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589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Lecture four(Critical Angle: Total  Internal Reflection)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Lecture four(Critical Angle: Total  Internal Reflection)</vt:lpstr>
      <vt:lpstr>PowerPoint Presentation</vt:lpstr>
      <vt:lpstr>PowerPoint Presentation</vt:lpstr>
      <vt:lpstr>Lecture four(Critical Angle: Total  Internal Reflection)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four(Critical Angle: Total Internal Reflection)</dc:title>
  <dc:creator>sabah</dc:creator>
  <cp:lastModifiedBy>Nada</cp:lastModifiedBy>
  <cp:revision>2</cp:revision>
  <dcterms:created xsi:type="dcterms:W3CDTF">2018-11-29T18:00:56Z</dcterms:created>
  <dcterms:modified xsi:type="dcterms:W3CDTF">2018-11-29T18:44:24Z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